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1" r:id="rId3"/>
    <p:sldId id="263" r:id="rId4"/>
    <p:sldId id="264" r:id="rId5"/>
    <p:sldId id="265" r:id="rId6"/>
    <p:sldId id="267" r:id="rId7"/>
    <p:sldId id="270" r:id="rId8"/>
    <p:sldId id="269" r:id="rId9"/>
    <p:sldId id="271" r:id="rId10"/>
    <p:sldId id="272" r:id="rId11"/>
    <p:sldId id="273" r:id="rId12"/>
    <p:sldId id="274" r:id="rId13"/>
    <p:sldId id="276" r:id="rId14"/>
    <p:sldId id="266" r:id="rId15"/>
    <p:sldId id="275" r:id="rId16"/>
    <p:sldId id="277" r:id="rId17"/>
    <p:sldId id="268" r:id="rId18"/>
    <p:sldId id="260"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35" autoAdjust="0"/>
    <p:restoredTop sz="94673" autoAdjust="0"/>
  </p:normalViewPr>
  <p:slideViewPr>
    <p:cSldViewPr>
      <p:cViewPr>
        <p:scale>
          <a:sx n="80" d="100"/>
          <a:sy n="80" d="100"/>
        </p:scale>
        <p:origin x="-14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39334-5E81-4A34-B0D7-528431A8C9E7}" type="datetimeFigureOut">
              <a:rPr lang="ru-RU" smtClean="0"/>
              <a:pPr/>
              <a:t>02.04.2025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0D48CC-9F76-4F87-B57B-9FDB396F0F0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3108" y="357166"/>
            <a:ext cx="4580100" cy="584775"/>
          </a:xfrm>
          <a:prstGeom prst="rect">
            <a:avLst/>
          </a:prstGeom>
          <a:noFill/>
        </p:spPr>
        <p:txBody>
          <a:bodyPr wrap="none" rtlCol="0">
            <a:spAutoFit/>
          </a:bodyPr>
          <a:lstStyle/>
          <a:p>
            <a:r>
              <a:rPr lang="ru-RU" sz="3200" b="1" dirty="0" smtClean="0"/>
              <a:t>Цифровая схемотехника</a:t>
            </a:r>
            <a:endParaRPr lang="ru-RU" sz="3200" b="1" dirty="0"/>
          </a:p>
        </p:txBody>
      </p:sp>
      <p:pic>
        <p:nvPicPr>
          <p:cNvPr id="1026" name="Picture 2" descr="https://www.ntc-raduga.ru/images/scheme.png"/>
          <p:cNvPicPr>
            <a:picLocks noChangeAspect="1" noChangeArrowheads="1"/>
          </p:cNvPicPr>
          <p:nvPr/>
        </p:nvPicPr>
        <p:blipFill>
          <a:blip r:embed="rId2"/>
          <a:srcRect/>
          <a:stretch>
            <a:fillRect/>
          </a:stretch>
        </p:blipFill>
        <p:spPr bwMode="auto">
          <a:xfrm>
            <a:off x="2000232" y="2143116"/>
            <a:ext cx="5581650" cy="4010026"/>
          </a:xfrm>
          <a:prstGeom prst="rect">
            <a:avLst/>
          </a:prstGeom>
          <a:noFill/>
        </p:spPr>
      </p:pic>
      <p:sp>
        <p:nvSpPr>
          <p:cNvPr id="6" name="TextBox 5"/>
          <p:cNvSpPr txBox="1"/>
          <p:nvPr/>
        </p:nvSpPr>
        <p:spPr>
          <a:xfrm>
            <a:off x="3143240" y="1000108"/>
            <a:ext cx="2204386" cy="369332"/>
          </a:xfrm>
          <a:prstGeom prst="rect">
            <a:avLst/>
          </a:prstGeom>
          <a:noFill/>
        </p:spPr>
        <p:txBody>
          <a:bodyPr wrap="none" rtlCol="0">
            <a:spAutoFit/>
          </a:bodyPr>
          <a:lstStyle/>
          <a:p>
            <a:r>
              <a:rPr lang="ru-RU" dirty="0" smtClean="0"/>
              <a:t>Лекция 11. Регистры</a:t>
            </a:r>
            <a:endParaRPr lang="ru-RU"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85720" y="500042"/>
            <a:ext cx="8501122" cy="2308324"/>
          </a:xfrm>
          <a:prstGeom prst="rect">
            <a:avLst/>
          </a:prstGeom>
          <a:noFill/>
        </p:spPr>
        <p:txBody>
          <a:bodyPr wrap="square" rtlCol="0">
            <a:spAutoFit/>
          </a:bodyPr>
          <a:lstStyle/>
          <a:p>
            <a:pPr algn="just"/>
            <a:r>
              <a:rPr lang="ru-RU" b="1" dirty="0" smtClean="0"/>
              <a:t>Регистр</a:t>
            </a:r>
            <a:r>
              <a:rPr lang="ru-RU" dirty="0" smtClean="0"/>
              <a:t> – это устройство, предназначенное  для записи, хранения и считывания </a:t>
            </a:r>
            <a:r>
              <a:rPr lang="en-GB" dirty="0" smtClean="0"/>
              <a:t>n</a:t>
            </a:r>
            <a:r>
              <a:rPr lang="ru-RU" dirty="0" smtClean="0"/>
              <a:t>-разрядных двоичных данных и выполнения других операций над ними.</a:t>
            </a:r>
          </a:p>
          <a:p>
            <a:pPr algn="just"/>
            <a:endParaRPr lang="ru-RU" dirty="0" smtClean="0"/>
          </a:p>
          <a:p>
            <a:pPr algn="just"/>
            <a:r>
              <a:rPr lang="ru-RU" dirty="0" smtClean="0"/>
              <a:t>Регистр представляет собой упорядоченный набор триггеров, обычно </a:t>
            </a:r>
            <a:r>
              <a:rPr lang="en-GB" dirty="0" smtClean="0"/>
              <a:t>D</a:t>
            </a:r>
            <a:r>
              <a:rPr lang="ru-RU" dirty="0" smtClean="0"/>
              <a:t>-триггеров, число которых соответствует числу разрядов в слове.</a:t>
            </a:r>
          </a:p>
          <a:p>
            <a:pPr algn="just"/>
            <a:endParaRPr lang="ru-RU" dirty="0" smtClean="0"/>
          </a:p>
          <a:p>
            <a:pPr algn="just"/>
            <a:r>
              <a:rPr lang="ru-RU" dirty="0" smtClean="0"/>
              <a:t>Простейший регистр представляет собой параллельное соединение нескольких триггеров.</a:t>
            </a:r>
            <a:endParaRPr lang="ru-RU" dirty="0"/>
          </a:p>
        </p:txBody>
      </p:sp>
      <p:sp>
        <p:nvSpPr>
          <p:cNvPr id="8" name="TextBox 7"/>
          <p:cNvSpPr txBox="1"/>
          <p:nvPr/>
        </p:nvSpPr>
        <p:spPr>
          <a:xfrm>
            <a:off x="428596" y="2857496"/>
            <a:ext cx="3665106" cy="369332"/>
          </a:xfrm>
          <a:prstGeom prst="rect">
            <a:avLst/>
          </a:prstGeom>
          <a:noFill/>
        </p:spPr>
        <p:txBody>
          <a:bodyPr wrap="none" rtlCol="0">
            <a:spAutoFit/>
          </a:bodyPr>
          <a:lstStyle/>
          <a:p>
            <a:r>
              <a:rPr lang="ru-RU" dirty="0" smtClean="0"/>
              <a:t>Рассмотрим 4-х разрядный регистр</a:t>
            </a:r>
            <a:endParaRPr lang="ru-RU"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1472" y="3071810"/>
            <a:ext cx="8072494" cy="646331"/>
          </a:xfrm>
          <a:prstGeom prst="rect">
            <a:avLst/>
          </a:prstGeom>
        </p:spPr>
        <p:txBody>
          <a:bodyPr wrap="square">
            <a:spAutoFit/>
          </a:bodyPr>
          <a:lstStyle/>
          <a:p>
            <a:pPr algn="just"/>
            <a:r>
              <a:rPr lang="ru-RU" dirty="0" smtClean="0"/>
              <a:t>На схемах регистры обозначаются буквами </a:t>
            </a:r>
            <a:r>
              <a:rPr lang="ru-RU" b="1" dirty="0" smtClean="0"/>
              <a:t>RG</a:t>
            </a:r>
            <a:r>
              <a:rPr lang="ru-RU" dirty="0" smtClean="0"/>
              <a:t>. </a:t>
            </a:r>
          </a:p>
          <a:p>
            <a:pPr algn="just"/>
            <a:r>
              <a:rPr lang="ru-RU" dirty="0" smtClean="0"/>
              <a:t>В отечественных сериях микросхем регистрам соответствуют буквы</a:t>
            </a:r>
            <a:r>
              <a:rPr lang="ru-RU" b="1" dirty="0" smtClean="0"/>
              <a:t> ИР</a:t>
            </a:r>
            <a:r>
              <a:rPr lang="ru-RU" dirty="0" smtClean="0"/>
              <a:t>. </a:t>
            </a:r>
            <a:endParaRPr lang="ru-RU" dirty="0"/>
          </a:p>
        </p:txBody>
      </p:sp>
      <p:sp>
        <p:nvSpPr>
          <p:cNvPr id="5" name="TextBox 4"/>
          <p:cNvSpPr txBox="1"/>
          <p:nvPr/>
        </p:nvSpPr>
        <p:spPr>
          <a:xfrm>
            <a:off x="2714612" y="214290"/>
            <a:ext cx="3897221" cy="646331"/>
          </a:xfrm>
          <a:prstGeom prst="rect">
            <a:avLst/>
          </a:prstGeom>
          <a:noFill/>
        </p:spPr>
        <p:txBody>
          <a:bodyPr wrap="none" rtlCol="0">
            <a:spAutoFit/>
          </a:bodyPr>
          <a:lstStyle/>
          <a:p>
            <a:pPr algn="ctr"/>
            <a:r>
              <a:rPr lang="ru-RU" b="1" dirty="0" smtClean="0"/>
              <a:t>Регистры</a:t>
            </a:r>
          </a:p>
          <a:p>
            <a:pPr algn="ctr"/>
            <a:r>
              <a:rPr lang="ru-RU" dirty="0" smtClean="0"/>
              <a:t>(по принципу хранения информации)</a:t>
            </a:r>
            <a:endParaRPr lang="ru-RU" dirty="0"/>
          </a:p>
        </p:txBody>
      </p:sp>
      <p:sp>
        <p:nvSpPr>
          <p:cNvPr id="6" name="TextBox 5"/>
          <p:cNvSpPr txBox="1"/>
          <p:nvPr/>
        </p:nvSpPr>
        <p:spPr>
          <a:xfrm>
            <a:off x="714348" y="1500174"/>
            <a:ext cx="2857520" cy="1477328"/>
          </a:xfrm>
          <a:prstGeom prst="rect">
            <a:avLst/>
          </a:prstGeom>
          <a:noFill/>
        </p:spPr>
        <p:txBody>
          <a:bodyPr wrap="square" rtlCol="0">
            <a:spAutoFit/>
          </a:bodyPr>
          <a:lstStyle/>
          <a:p>
            <a:pPr algn="ctr"/>
            <a:r>
              <a:rPr lang="ru-RU" b="1" dirty="0" smtClean="0"/>
              <a:t>Статические</a:t>
            </a:r>
          </a:p>
          <a:p>
            <a:pPr algn="ctr"/>
            <a:r>
              <a:rPr lang="ru-RU" dirty="0" smtClean="0"/>
              <a:t>(строятся на триггерах, которые могут хранить информацию сколь угодно долго)</a:t>
            </a:r>
            <a:endParaRPr lang="ru-RU" dirty="0"/>
          </a:p>
        </p:txBody>
      </p:sp>
      <p:sp>
        <p:nvSpPr>
          <p:cNvPr id="7" name="TextBox 6"/>
          <p:cNvSpPr txBox="1"/>
          <p:nvPr/>
        </p:nvSpPr>
        <p:spPr>
          <a:xfrm>
            <a:off x="5357818" y="1357298"/>
            <a:ext cx="2857520" cy="923330"/>
          </a:xfrm>
          <a:prstGeom prst="rect">
            <a:avLst/>
          </a:prstGeom>
          <a:noFill/>
        </p:spPr>
        <p:txBody>
          <a:bodyPr wrap="square" rtlCol="0">
            <a:spAutoFit/>
          </a:bodyPr>
          <a:lstStyle/>
          <a:p>
            <a:pPr algn="ctr"/>
            <a:r>
              <a:rPr lang="ru-RU" b="1" dirty="0" smtClean="0"/>
              <a:t>Динамические</a:t>
            </a:r>
          </a:p>
          <a:p>
            <a:pPr algn="ctr"/>
            <a:r>
              <a:rPr lang="ru-RU" dirty="0" smtClean="0"/>
              <a:t>(строятся на элементах памяти)</a:t>
            </a:r>
            <a:endParaRPr lang="ru-RU" dirty="0"/>
          </a:p>
        </p:txBody>
      </p:sp>
      <p:cxnSp>
        <p:nvCxnSpPr>
          <p:cNvPr id="9" name="Прямая со стрелкой 8"/>
          <p:cNvCxnSpPr>
            <a:endCxn id="6" idx="0"/>
          </p:cNvCxnSpPr>
          <p:nvPr/>
        </p:nvCxnSpPr>
        <p:spPr>
          <a:xfrm rot="10800000" flipV="1">
            <a:off x="2143108" y="1000108"/>
            <a:ext cx="2357454"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endCxn id="7" idx="0"/>
          </p:cNvCxnSpPr>
          <p:nvPr/>
        </p:nvCxnSpPr>
        <p:spPr>
          <a:xfrm>
            <a:off x="4929190" y="928670"/>
            <a:ext cx="1857388"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642910" y="3786190"/>
            <a:ext cx="8072494" cy="1754326"/>
          </a:xfrm>
          <a:prstGeom prst="rect">
            <a:avLst/>
          </a:prstGeom>
        </p:spPr>
        <p:txBody>
          <a:bodyPr wrap="square">
            <a:spAutoFit/>
          </a:bodyPr>
          <a:lstStyle/>
          <a:p>
            <a:pPr algn="just"/>
            <a:r>
              <a:rPr lang="ru-RU" dirty="0" smtClean="0"/>
              <a:t>Регистры используются в качестве </a:t>
            </a:r>
            <a:r>
              <a:rPr lang="ru-RU" i="1" dirty="0" smtClean="0"/>
              <a:t>управляющих</a:t>
            </a:r>
            <a:r>
              <a:rPr lang="ru-RU" dirty="0" smtClean="0"/>
              <a:t> и </a:t>
            </a:r>
            <a:r>
              <a:rPr lang="ru-RU" i="1" dirty="0" smtClean="0"/>
              <a:t>запоминающих</a:t>
            </a:r>
            <a:r>
              <a:rPr lang="ru-RU" dirty="0" smtClean="0"/>
              <a:t> устройств, </a:t>
            </a:r>
            <a:r>
              <a:rPr lang="ru-RU" i="1" dirty="0" smtClean="0"/>
              <a:t>генераторов и преобразователей кодов</a:t>
            </a:r>
            <a:r>
              <a:rPr lang="ru-RU" dirty="0" smtClean="0"/>
              <a:t>, </a:t>
            </a:r>
            <a:r>
              <a:rPr lang="ru-RU" i="1" dirty="0" smtClean="0"/>
              <a:t>счетчиков, делителей частоты, узлов временной задержки</a:t>
            </a:r>
            <a:r>
              <a:rPr lang="ru-RU" dirty="0" smtClean="0"/>
              <a:t>.</a:t>
            </a:r>
          </a:p>
          <a:p>
            <a:pPr algn="just"/>
            <a:endParaRPr lang="ru-RU" dirty="0" smtClean="0"/>
          </a:p>
          <a:p>
            <a:pPr algn="just"/>
            <a:r>
              <a:rPr lang="ru-RU" dirty="0" smtClean="0"/>
              <a:t>Регистры могут быть построены на синхронных или асинхронных триггерах, а также триггерах, имеющих установочные входы.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14290"/>
            <a:ext cx="8501122" cy="1754326"/>
          </a:xfrm>
          <a:prstGeom prst="rect">
            <a:avLst/>
          </a:prstGeom>
        </p:spPr>
        <p:txBody>
          <a:bodyPr wrap="square">
            <a:spAutoFit/>
          </a:bodyPr>
          <a:lstStyle/>
          <a:p>
            <a:pPr algn="just"/>
            <a:r>
              <a:rPr lang="ru-RU" b="1" i="1" dirty="0" smtClean="0"/>
              <a:t>Одиночный триггер </a:t>
            </a:r>
            <a:r>
              <a:rPr lang="ru-RU" dirty="0" smtClean="0"/>
              <a:t>может запоминать (регистрировать) один разряд (бит) двоичной информации. Такой триггер можно считать </a:t>
            </a:r>
            <a:r>
              <a:rPr lang="ru-RU" b="1" i="1" dirty="0" smtClean="0"/>
              <a:t>одно- разрядным регистром</a:t>
            </a:r>
            <a:r>
              <a:rPr lang="ru-RU" dirty="0" smtClean="0"/>
              <a:t>. </a:t>
            </a:r>
          </a:p>
          <a:p>
            <a:pPr algn="just"/>
            <a:endParaRPr lang="ru-RU" dirty="0" smtClean="0"/>
          </a:p>
          <a:p>
            <a:pPr algn="just"/>
            <a:r>
              <a:rPr lang="ru-RU" dirty="0" smtClean="0"/>
              <a:t>Цифровые приборы, как правило, оперирует с многоразрядными числами. Поэтому в качестве регистров в зависимости от назначения используются наборы (цепочки) триггеров, количество которых соответствует  разрядности хранимого числа.</a:t>
            </a:r>
            <a:endParaRPr lang="ru-RU" dirty="0"/>
          </a:p>
        </p:txBody>
      </p:sp>
      <p:sp>
        <p:nvSpPr>
          <p:cNvPr id="5" name="Прямоугольник 4"/>
          <p:cNvSpPr/>
          <p:nvPr/>
        </p:nvSpPr>
        <p:spPr>
          <a:xfrm>
            <a:off x="357158" y="2000240"/>
            <a:ext cx="8286808" cy="923330"/>
          </a:xfrm>
          <a:prstGeom prst="rect">
            <a:avLst/>
          </a:prstGeom>
        </p:spPr>
        <p:txBody>
          <a:bodyPr wrap="square">
            <a:spAutoFit/>
          </a:bodyPr>
          <a:lstStyle/>
          <a:p>
            <a:pPr algn="just"/>
            <a:r>
              <a:rPr lang="ru-RU" dirty="0" smtClean="0"/>
              <a:t>Занесение информации в регистр называют </a:t>
            </a:r>
            <a:r>
              <a:rPr lang="ru-RU" b="1" i="1" dirty="0" smtClean="0"/>
              <a:t>операцией ввода или записи</a:t>
            </a:r>
            <a:r>
              <a:rPr lang="ru-RU" dirty="0" smtClean="0"/>
              <a:t>. </a:t>
            </a:r>
          </a:p>
          <a:p>
            <a:pPr algn="just"/>
            <a:r>
              <a:rPr lang="ru-RU" dirty="0" smtClean="0"/>
              <a:t>Выдача информации к внешним устройствам характеризует операцию </a:t>
            </a:r>
            <a:r>
              <a:rPr lang="ru-RU" b="1" i="1" dirty="0" smtClean="0"/>
              <a:t>вывода или считывания</a:t>
            </a:r>
            <a:r>
              <a:rPr lang="ru-RU" dirty="0" smtClean="0"/>
              <a:t>. </a:t>
            </a:r>
          </a:p>
        </p:txBody>
      </p:sp>
      <p:sp>
        <p:nvSpPr>
          <p:cNvPr id="6" name="TextBox 5"/>
          <p:cNvSpPr txBox="1"/>
          <p:nvPr/>
        </p:nvSpPr>
        <p:spPr>
          <a:xfrm>
            <a:off x="2786050" y="2857496"/>
            <a:ext cx="3544560" cy="646331"/>
          </a:xfrm>
          <a:prstGeom prst="rect">
            <a:avLst/>
          </a:prstGeom>
          <a:noFill/>
        </p:spPr>
        <p:txBody>
          <a:bodyPr wrap="none" rtlCol="0">
            <a:spAutoFit/>
          </a:bodyPr>
          <a:lstStyle/>
          <a:p>
            <a:pPr algn="ctr"/>
            <a:r>
              <a:rPr lang="ru-RU" b="1" dirty="0" smtClean="0"/>
              <a:t>Регистры</a:t>
            </a:r>
          </a:p>
          <a:p>
            <a:pPr algn="ctr"/>
            <a:r>
              <a:rPr lang="ru-RU" dirty="0" smtClean="0"/>
              <a:t>(по принципу ввода информации)</a:t>
            </a:r>
            <a:endParaRPr lang="ru-RU" dirty="0"/>
          </a:p>
        </p:txBody>
      </p:sp>
      <p:sp>
        <p:nvSpPr>
          <p:cNvPr id="7" name="TextBox 6"/>
          <p:cNvSpPr txBox="1"/>
          <p:nvPr/>
        </p:nvSpPr>
        <p:spPr>
          <a:xfrm>
            <a:off x="500034" y="3786190"/>
            <a:ext cx="2655983" cy="646331"/>
          </a:xfrm>
          <a:prstGeom prst="rect">
            <a:avLst/>
          </a:prstGeom>
          <a:noFill/>
        </p:spPr>
        <p:txBody>
          <a:bodyPr wrap="none" rtlCol="0">
            <a:spAutoFit/>
          </a:bodyPr>
          <a:lstStyle/>
          <a:p>
            <a:pPr algn="ctr"/>
            <a:r>
              <a:rPr lang="ru-RU" b="1" dirty="0" smtClean="0"/>
              <a:t>Параллельные регистры</a:t>
            </a:r>
          </a:p>
          <a:p>
            <a:pPr algn="ctr"/>
            <a:r>
              <a:rPr lang="ru-RU" dirty="0" smtClean="0"/>
              <a:t>(регистры памяти)</a:t>
            </a:r>
            <a:endParaRPr lang="ru-RU" dirty="0"/>
          </a:p>
        </p:txBody>
      </p:sp>
      <p:sp>
        <p:nvSpPr>
          <p:cNvPr id="8" name="TextBox 7"/>
          <p:cNvSpPr txBox="1"/>
          <p:nvPr/>
        </p:nvSpPr>
        <p:spPr>
          <a:xfrm>
            <a:off x="6500826" y="3786190"/>
            <a:ext cx="1826270" cy="369332"/>
          </a:xfrm>
          <a:prstGeom prst="rect">
            <a:avLst/>
          </a:prstGeom>
          <a:noFill/>
        </p:spPr>
        <p:txBody>
          <a:bodyPr wrap="none" rtlCol="0">
            <a:spAutoFit/>
          </a:bodyPr>
          <a:lstStyle/>
          <a:p>
            <a:pPr algn="ctr"/>
            <a:r>
              <a:rPr lang="ru-RU" b="1" dirty="0" smtClean="0"/>
              <a:t>Регистры сдвига</a:t>
            </a:r>
            <a:endParaRPr lang="ru-RU" dirty="0"/>
          </a:p>
        </p:txBody>
      </p:sp>
      <p:sp>
        <p:nvSpPr>
          <p:cNvPr id="9" name="TextBox 8"/>
          <p:cNvSpPr txBox="1"/>
          <p:nvPr/>
        </p:nvSpPr>
        <p:spPr>
          <a:xfrm>
            <a:off x="2571736" y="5000636"/>
            <a:ext cx="4577728" cy="369332"/>
          </a:xfrm>
          <a:prstGeom prst="rect">
            <a:avLst/>
          </a:prstGeom>
          <a:noFill/>
        </p:spPr>
        <p:txBody>
          <a:bodyPr wrap="none" rtlCol="0">
            <a:spAutoFit/>
          </a:bodyPr>
          <a:lstStyle/>
          <a:p>
            <a:pPr algn="ctr"/>
            <a:r>
              <a:rPr lang="ru-RU" b="1" dirty="0" smtClean="0"/>
              <a:t>Параллельно - последовательные регистры</a:t>
            </a:r>
            <a:endParaRPr lang="ru-RU" dirty="0"/>
          </a:p>
        </p:txBody>
      </p:sp>
      <p:cxnSp>
        <p:nvCxnSpPr>
          <p:cNvPr id="11" name="Прямая со стрелкой 10"/>
          <p:cNvCxnSpPr/>
          <p:nvPr/>
        </p:nvCxnSpPr>
        <p:spPr>
          <a:xfrm rot="10800000" flipV="1">
            <a:off x="1785918" y="3500438"/>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endCxn id="8" idx="0"/>
          </p:cNvCxnSpPr>
          <p:nvPr/>
        </p:nvCxnSpPr>
        <p:spPr>
          <a:xfrm>
            <a:off x="6286512" y="3500438"/>
            <a:ext cx="1127449"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6" idx="2"/>
          </p:cNvCxnSpPr>
          <p:nvPr/>
        </p:nvCxnSpPr>
        <p:spPr>
          <a:xfrm rot="16200000" flipH="1">
            <a:off x="3888199" y="4173958"/>
            <a:ext cx="1425371" cy="851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14612" y="214290"/>
            <a:ext cx="3462486" cy="646331"/>
          </a:xfrm>
          <a:prstGeom prst="rect">
            <a:avLst/>
          </a:prstGeom>
          <a:noFill/>
        </p:spPr>
        <p:txBody>
          <a:bodyPr wrap="none" rtlCol="0">
            <a:spAutoFit/>
          </a:bodyPr>
          <a:lstStyle/>
          <a:p>
            <a:pPr algn="ctr"/>
            <a:r>
              <a:rPr lang="ru-RU" b="1" dirty="0" smtClean="0"/>
              <a:t>Регистры</a:t>
            </a:r>
          </a:p>
          <a:p>
            <a:pPr algn="ctr"/>
            <a:r>
              <a:rPr lang="ru-RU" dirty="0" smtClean="0"/>
              <a:t>(по виду вводимой информации)</a:t>
            </a:r>
            <a:endParaRPr lang="ru-RU" dirty="0"/>
          </a:p>
        </p:txBody>
      </p:sp>
      <p:sp>
        <p:nvSpPr>
          <p:cNvPr id="6" name="TextBox 5"/>
          <p:cNvSpPr txBox="1"/>
          <p:nvPr/>
        </p:nvSpPr>
        <p:spPr>
          <a:xfrm>
            <a:off x="714348" y="1071546"/>
            <a:ext cx="3051375" cy="1200329"/>
          </a:xfrm>
          <a:prstGeom prst="rect">
            <a:avLst/>
          </a:prstGeom>
          <a:noFill/>
        </p:spPr>
        <p:txBody>
          <a:bodyPr wrap="square" rtlCol="0">
            <a:spAutoFit/>
          </a:bodyPr>
          <a:lstStyle/>
          <a:p>
            <a:r>
              <a:rPr lang="ru-RU" b="1" dirty="0" smtClean="0"/>
              <a:t>Регистры однофазного типа</a:t>
            </a:r>
          </a:p>
          <a:p>
            <a:pPr algn="ctr"/>
            <a:r>
              <a:rPr lang="ru-RU" dirty="0" smtClean="0"/>
              <a:t>Информация вводится (выводится) только в прямом или только в обратном коде</a:t>
            </a:r>
            <a:endParaRPr lang="ru-RU" dirty="0"/>
          </a:p>
        </p:txBody>
      </p:sp>
      <p:sp>
        <p:nvSpPr>
          <p:cNvPr id="7" name="TextBox 6"/>
          <p:cNvSpPr txBox="1"/>
          <p:nvPr/>
        </p:nvSpPr>
        <p:spPr>
          <a:xfrm>
            <a:off x="5572132" y="1071546"/>
            <a:ext cx="3051375" cy="1754326"/>
          </a:xfrm>
          <a:prstGeom prst="rect">
            <a:avLst/>
          </a:prstGeom>
          <a:noFill/>
        </p:spPr>
        <p:txBody>
          <a:bodyPr wrap="square" rtlCol="0">
            <a:spAutoFit/>
          </a:bodyPr>
          <a:lstStyle/>
          <a:p>
            <a:r>
              <a:rPr lang="ru-RU" b="1" dirty="0" smtClean="0"/>
              <a:t>Регистры </a:t>
            </a:r>
            <a:r>
              <a:rPr lang="ru-RU" b="1" dirty="0" err="1" smtClean="0"/>
              <a:t>парафазного</a:t>
            </a:r>
            <a:r>
              <a:rPr lang="ru-RU" b="1" dirty="0" smtClean="0"/>
              <a:t> типа</a:t>
            </a:r>
          </a:p>
          <a:p>
            <a:pPr algn="ctr"/>
            <a:r>
              <a:rPr lang="ru-RU" dirty="0" smtClean="0"/>
              <a:t>Информация вводится (выводится) одновременно в прямом и обратном кодах</a:t>
            </a:r>
          </a:p>
          <a:p>
            <a:pPr algn="ctr"/>
            <a:r>
              <a:rPr lang="ru-RU" dirty="0" smtClean="0"/>
              <a:t>(за счет наличия прямого и инверсного</a:t>
            </a:r>
            <a:r>
              <a:rPr lang="en-GB" dirty="0" smtClean="0"/>
              <a:t> Q</a:t>
            </a:r>
            <a:r>
              <a:rPr lang="ru-RU" dirty="0" smtClean="0"/>
              <a:t>)</a:t>
            </a:r>
            <a:endParaRPr lang="ru-RU" dirty="0"/>
          </a:p>
        </p:txBody>
      </p:sp>
      <p:cxnSp>
        <p:nvCxnSpPr>
          <p:cNvPr id="9" name="Прямая со стрелкой 8"/>
          <p:cNvCxnSpPr>
            <a:endCxn id="6" idx="0"/>
          </p:cNvCxnSpPr>
          <p:nvPr/>
        </p:nvCxnSpPr>
        <p:spPr>
          <a:xfrm rot="10800000" flipV="1">
            <a:off x="2240036" y="928670"/>
            <a:ext cx="2046212"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stCxn id="5" idx="2"/>
            <a:endCxn id="7" idx="0"/>
          </p:cNvCxnSpPr>
          <p:nvPr/>
        </p:nvCxnSpPr>
        <p:spPr>
          <a:xfrm rot="16200000" flipH="1">
            <a:off x="5666375" y="-359900"/>
            <a:ext cx="210925" cy="26519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285720" y="3214686"/>
            <a:ext cx="8643998" cy="1477328"/>
          </a:xfrm>
          <a:prstGeom prst="rect">
            <a:avLst/>
          </a:prstGeom>
        </p:spPr>
        <p:txBody>
          <a:bodyPr wrap="square">
            <a:spAutoFit/>
          </a:bodyPr>
          <a:lstStyle/>
          <a:p>
            <a:pPr algn="just"/>
            <a:r>
              <a:rPr lang="ru-RU" b="1" dirty="0" smtClean="0"/>
              <a:t>Важнейшие характеристики регистров </a:t>
            </a:r>
            <a:r>
              <a:rPr lang="ru-RU" dirty="0" smtClean="0"/>
              <a:t>– разрядность и быстродействие.</a:t>
            </a:r>
          </a:p>
          <a:p>
            <a:pPr algn="just"/>
            <a:endParaRPr lang="ru-RU" b="1" i="1" dirty="0" smtClean="0"/>
          </a:p>
          <a:p>
            <a:pPr algn="just"/>
            <a:r>
              <a:rPr lang="ru-RU" b="1" i="1" dirty="0" smtClean="0"/>
              <a:t>Разрядность</a:t>
            </a:r>
            <a:r>
              <a:rPr lang="ru-RU" dirty="0" smtClean="0"/>
              <a:t> определяется количеством триггеров. </a:t>
            </a:r>
          </a:p>
          <a:p>
            <a:pPr algn="just"/>
            <a:r>
              <a:rPr lang="ru-RU" b="1" i="1" dirty="0" smtClean="0"/>
              <a:t>Быстродействие</a:t>
            </a:r>
            <a:r>
              <a:rPr lang="ru-RU" dirty="0" smtClean="0"/>
              <a:t> характеризуется максимальной тактовой частотой, с которой могут производиться запись, чтение и сдвиг информации.</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14612" y="214290"/>
            <a:ext cx="4505016" cy="646331"/>
          </a:xfrm>
          <a:prstGeom prst="rect">
            <a:avLst/>
          </a:prstGeom>
          <a:noFill/>
        </p:spPr>
        <p:txBody>
          <a:bodyPr wrap="none" rtlCol="0">
            <a:spAutoFit/>
          </a:bodyPr>
          <a:lstStyle/>
          <a:p>
            <a:pPr algn="ctr"/>
            <a:r>
              <a:rPr lang="ru-RU" b="1" dirty="0" smtClean="0"/>
              <a:t>Регистры</a:t>
            </a:r>
          </a:p>
          <a:p>
            <a:pPr algn="ctr"/>
            <a:r>
              <a:rPr lang="ru-RU" dirty="0" smtClean="0"/>
              <a:t>(по способу приема и выдачи информации)</a:t>
            </a:r>
            <a:endParaRPr lang="ru-RU" dirty="0"/>
          </a:p>
        </p:txBody>
      </p:sp>
      <p:sp>
        <p:nvSpPr>
          <p:cNvPr id="6" name="TextBox 5"/>
          <p:cNvSpPr txBox="1"/>
          <p:nvPr/>
        </p:nvSpPr>
        <p:spPr>
          <a:xfrm>
            <a:off x="214282" y="928670"/>
            <a:ext cx="8929750" cy="369332"/>
          </a:xfrm>
          <a:prstGeom prst="rect">
            <a:avLst/>
          </a:prstGeom>
          <a:noFill/>
        </p:spPr>
        <p:txBody>
          <a:bodyPr wrap="square" rtlCol="0">
            <a:spAutoFit/>
          </a:bodyPr>
          <a:lstStyle/>
          <a:p>
            <a:pPr algn="just"/>
            <a:r>
              <a:rPr lang="ru-RU" dirty="0" smtClean="0"/>
              <a:t>1. С </a:t>
            </a:r>
            <a:r>
              <a:rPr lang="ru-RU" b="1" i="1" dirty="0" smtClean="0"/>
              <a:t>параллельным</a:t>
            </a:r>
            <a:r>
              <a:rPr lang="ru-RU" dirty="0" smtClean="0"/>
              <a:t> приемом и параллельной выдачей информации</a:t>
            </a:r>
            <a:endParaRPr lang="ru-RU" dirty="0"/>
          </a:p>
        </p:txBody>
      </p:sp>
      <p:sp>
        <p:nvSpPr>
          <p:cNvPr id="17" name="Прямоугольник 16"/>
          <p:cNvSpPr/>
          <p:nvPr/>
        </p:nvSpPr>
        <p:spPr>
          <a:xfrm>
            <a:off x="5572100" y="2285992"/>
            <a:ext cx="3571900" cy="338554"/>
          </a:xfrm>
          <a:prstGeom prst="rect">
            <a:avLst/>
          </a:prstGeom>
        </p:spPr>
        <p:txBody>
          <a:bodyPr wrap="square">
            <a:spAutoFit/>
          </a:bodyPr>
          <a:lstStyle/>
          <a:p>
            <a:pPr algn="just"/>
            <a:r>
              <a:rPr lang="ru-RU" sz="1600" dirty="0" smtClean="0"/>
              <a:t>Один разряд = один триггер</a:t>
            </a:r>
            <a:endParaRPr lang="ru-RU" sz="1600" dirty="0"/>
          </a:p>
        </p:txBody>
      </p:sp>
      <p:sp>
        <p:nvSpPr>
          <p:cNvPr id="37" name="TextBox 36"/>
          <p:cNvSpPr txBox="1"/>
          <p:nvPr/>
        </p:nvSpPr>
        <p:spPr>
          <a:xfrm>
            <a:off x="3286116" y="1357298"/>
            <a:ext cx="871457" cy="338554"/>
          </a:xfrm>
          <a:prstGeom prst="rect">
            <a:avLst/>
          </a:prstGeom>
          <a:noFill/>
        </p:spPr>
        <p:txBody>
          <a:bodyPr wrap="none" rtlCol="0">
            <a:spAutoFit/>
          </a:bodyPr>
          <a:lstStyle/>
          <a:p>
            <a:r>
              <a:rPr lang="ru-RU" sz="1600" i="1" dirty="0" smtClean="0">
                <a:solidFill>
                  <a:srgbClr val="FF0000"/>
                </a:solidFill>
              </a:rPr>
              <a:t>Выходы</a:t>
            </a:r>
            <a:endParaRPr lang="ru-RU" sz="1600" i="1" dirty="0">
              <a:solidFill>
                <a:srgbClr val="FF0000"/>
              </a:solidFill>
            </a:endParaRPr>
          </a:p>
        </p:txBody>
      </p:sp>
      <p:grpSp>
        <p:nvGrpSpPr>
          <p:cNvPr id="49" name="Группа 48"/>
          <p:cNvGrpSpPr/>
          <p:nvPr/>
        </p:nvGrpSpPr>
        <p:grpSpPr>
          <a:xfrm>
            <a:off x="477427" y="1643050"/>
            <a:ext cx="4808953" cy="2500330"/>
            <a:chOff x="428596" y="1643050"/>
            <a:chExt cx="4808953" cy="2500330"/>
          </a:xfrm>
        </p:grpSpPr>
        <p:grpSp>
          <p:nvGrpSpPr>
            <p:cNvPr id="36" name="Группа 35"/>
            <p:cNvGrpSpPr/>
            <p:nvPr/>
          </p:nvGrpSpPr>
          <p:grpSpPr>
            <a:xfrm>
              <a:off x="428596" y="1876000"/>
              <a:ext cx="4808953" cy="2267380"/>
              <a:chOff x="428596" y="1571612"/>
              <a:chExt cx="4808953" cy="2267380"/>
            </a:xfrm>
          </p:grpSpPr>
          <p:pic>
            <p:nvPicPr>
              <p:cNvPr id="6146" name="Picture 2"/>
              <p:cNvPicPr>
                <a:picLocks noChangeAspect="1" noChangeArrowheads="1"/>
              </p:cNvPicPr>
              <p:nvPr/>
            </p:nvPicPr>
            <p:blipFill>
              <a:blip r:embed="rId2"/>
              <a:srcRect/>
              <a:stretch>
                <a:fillRect/>
              </a:stretch>
            </p:blipFill>
            <p:spPr bwMode="auto">
              <a:xfrm>
                <a:off x="1643042" y="1571612"/>
                <a:ext cx="3594507" cy="1785950"/>
              </a:xfrm>
              <a:prstGeom prst="rect">
                <a:avLst/>
              </a:prstGeom>
              <a:noFill/>
              <a:ln w="9525">
                <a:noFill/>
                <a:miter lim="800000"/>
                <a:headEnd/>
                <a:tailEnd/>
              </a:ln>
              <a:effectLst/>
            </p:spPr>
          </p:pic>
          <p:sp>
            <p:nvSpPr>
              <p:cNvPr id="18" name="TextBox 17"/>
              <p:cNvSpPr txBox="1"/>
              <p:nvPr/>
            </p:nvSpPr>
            <p:spPr>
              <a:xfrm>
                <a:off x="428596" y="1643050"/>
                <a:ext cx="1690591" cy="338554"/>
              </a:xfrm>
              <a:prstGeom prst="rect">
                <a:avLst/>
              </a:prstGeom>
              <a:noFill/>
            </p:spPr>
            <p:txBody>
              <a:bodyPr wrap="none" rtlCol="0">
                <a:spAutoFit/>
              </a:bodyPr>
              <a:lstStyle/>
              <a:p>
                <a:r>
                  <a:rPr lang="ru-RU" sz="1600" i="1" dirty="0" smtClean="0">
                    <a:solidFill>
                      <a:srgbClr val="FF0000"/>
                    </a:solidFill>
                  </a:rPr>
                  <a:t>Разряд регистра</a:t>
                </a:r>
                <a:endParaRPr lang="ru-RU" sz="1600" i="1" dirty="0">
                  <a:solidFill>
                    <a:srgbClr val="FF0000"/>
                  </a:solidFill>
                </a:endParaRPr>
              </a:p>
            </p:txBody>
          </p:sp>
          <p:sp>
            <p:nvSpPr>
              <p:cNvPr id="19" name="TextBox 18"/>
              <p:cNvSpPr txBox="1"/>
              <p:nvPr/>
            </p:nvSpPr>
            <p:spPr>
              <a:xfrm>
                <a:off x="2786050" y="3500438"/>
                <a:ext cx="1795684" cy="338554"/>
              </a:xfrm>
              <a:prstGeom prst="rect">
                <a:avLst/>
              </a:prstGeom>
              <a:noFill/>
            </p:spPr>
            <p:txBody>
              <a:bodyPr wrap="none" rtlCol="0">
                <a:spAutoFit/>
              </a:bodyPr>
              <a:lstStyle/>
              <a:p>
                <a:r>
                  <a:rPr lang="ru-RU" sz="1600" i="1" dirty="0" smtClean="0">
                    <a:solidFill>
                      <a:srgbClr val="FF0000"/>
                    </a:solidFill>
                  </a:rPr>
                  <a:t>Вводимые данные</a:t>
                </a:r>
                <a:endParaRPr lang="ru-RU" sz="1600" i="1" dirty="0">
                  <a:solidFill>
                    <a:srgbClr val="FF0000"/>
                  </a:solidFill>
                </a:endParaRPr>
              </a:p>
            </p:txBody>
          </p:sp>
          <p:cxnSp>
            <p:nvCxnSpPr>
              <p:cNvPr id="21" name="Прямая со стрелкой 20"/>
              <p:cNvCxnSpPr/>
              <p:nvPr/>
            </p:nvCxnSpPr>
            <p:spPr>
              <a:xfrm>
                <a:off x="1857356" y="1928802"/>
                <a:ext cx="714380" cy="57150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1857356" y="1928802"/>
                <a:ext cx="1214446" cy="42862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rot="10800000">
                <a:off x="2714612" y="3286124"/>
                <a:ext cx="428628" cy="28575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rot="16200000" flipV="1">
                <a:off x="3107521" y="3321843"/>
                <a:ext cx="214314" cy="14287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rot="5400000" flipH="1" flipV="1">
                <a:off x="3893339" y="3321843"/>
                <a:ext cx="285752" cy="21431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flipV="1">
                <a:off x="4071934" y="3286124"/>
                <a:ext cx="714380" cy="28575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39" name="Прямая со стрелкой 38"/>
            <p:cNvCxnSpPr/>
            <p:nvPr/>
          </p:nvCxnSpPr>
          <p:spPr>
            <a:xfrm rot="10800000" flipV="1">
              <a:off x="2786050" y="1643050"/>
              <a:ext cx="714380" cy="35719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rot="16200000" flipH="1">
              <a:off x="3893339" y="1678769"/>
              <a:ext cx="285752" cy="21431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rot="5400000">
              <a:off x="3179753" y="1677975"/>
              <a:ext cx="357190" cy="28734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a:off x="3929058" y="1643050"/>
              <a:ext cx="785818" cy="35719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71406" y="2500306"/>
            <a:ext cx="1714512" cy="1815882"/>
          </a:xfrm>
          <a:prstGeom prst="rect">
            <a:avLst/>
          </a:prstGeom>
          <a:noFill/>
        </p:spPr>
        <p:txBody>
          <a:bodyPr wrap="square" rtlCol="0">
            <a:spAutoFit/>
          </a:bodyPr>
          <a:lstStyle/>
          <a:p>
            <a:pPr algn="ctr"/>
            <a:r>
              <a:rPr lang="ru-RU" sz="1600" i="1" dirty="0" smtClean="0">
                <a:solidFill>
                  <a:srgbClr val="FF0000"/>
                </a:solidFill>
              </a:rPr>
              <a:t>Синхроимпульс, являющийся сигналом записи информации равен времени задержки одного разряда</a:t>
            </a:r>
            <a:endParaRPr lang="ru-RU" sz="1600" i="1" dirty="0">
              <a:solidFill>
                <a:srgbClr val="FF0000"/>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14290"/>
            <a:ext cx="8286776" cy="1077218"/>
          </a:xfrm>
          <a:prstGeom prst="rect">
            <a:avLst/>
          </a:prstGeom>
          <a:noFill/>
        </p:spPr>
        <p:txBody>
          <a:bodyPr wrap="square" rtlCol="0">
            <a:spAutoFit/>
          </a:bodyPr>
          <a:lstStyle/>
          <a:p>
            <a:pPr algn="just"/>
            <a:r>
              <a:rPr lang="ru-RU" sz="1600" b="1" dirty="0" smtClean="0"/>
              <a:t>Задача: </a:t>
            </a:r>
            <a:r>
              <a:rPr lang="ru-RU" sz="1600" dirty="0" smtClean="0"/>
              <a:t>имеется 4-разрядный регистр с параллельным приемом и параллельной выдачей информации. Входные данные: </a:t>
            </a:r>
            <a:r>
              <a:rPr lang="en-GB" sz="1600" dirty="0" smtClean="0"/>
              <a:t>D3=1, D2=0, D1=1, D0=1. </a:t>
            </a:r>
            <a:r>
              <a:rPr lang="ru-RU" sz="1600" dirty="0" smtClean="0"/>
              <a:t>После подачи тактового сигнала </a:t>
            </a:r>
            <a:r>
              <a:rPr lang="en-GB" sz="1600" dirty="0" smtClean="0"/>
              <a:t>(CLK)</a:t>
            </a:r>
            <a:r>
              <a:rPr lang="ru-RU" sz="1600" dirty="0" smtClean="0"/>
              <a:t> содержимое регистра должно быть передано на вход. Определите, какое значение будет на выходах регистра </a:t>
            </a:r>
            <a:r>
              <a:rPr lang="en-GB" sz="1600" dirty="0" smtClean="0"/>
              <a:t>Q3, Q2, Q1, Q0 </a:t>
            </a:r>
            <a:r>
              <a:rPr lang="ru-RU" sz="1600" dirty="0" smtClean="0"/>
              <a:t> после одного тактового цикла.</a:t>
            </a:r>
            <a:endParaRPr lang="ru-RU" sz="1600" dirty="0"/>
          </a:p>
        </p:txBody>
      </p:sp>
      <p:sp>
        <p:nvSpPr>
          <p:cNvPr id="7" name="TextBox 6"/>
          <p:cNvSpPr txBox="1"/>
          <p:nvPr/>
        </p:nvSpPr>
        <p:spPr>
          <a:xfrm>
            <a:off x="357159" y="1357298"/>
            <a:ext cx="8215370" cy="2308324"/>
          </a:xfrm>
          <a:prstGeom prst="rect">
            <a:avLst/>
          </a:prstGeom>
          <a:noFill/>
        </p:spPr>
        <p:txBody>
          <a:bodyPr wrap="square" rtlCol="0">
            <a:spAutoFit/>
          </a:bodyPr>
          <a:lstStyle/>
          <a:p>
            <a:pPr algn="just"/>
            <a:r>
              <a:rPr lang="ru-RU" sz="1600" b="1" dirty="0" smtClean="0"/>
              <a:t>Решение: </a:t>
            </a:r>
          </a:p>
          <a:p>
            <a:pPr marL="342900" indent="-342900" algn="just">
              <a:buAutoNum type="arabicPeriod"/>
            </a:pPr>
            <a:r>
              <a:rPr lang="ru-RU" sz="1600" dirty="0" smtClean="0"/>
              <a:t>Исходное состояние регистра неизвестно, т.к. оно зависит от предыдущих операций;</a:t>
            </a:r>
          </a:p>
          <a:p>
            <a:pPr marL="342900" indent="-342900" algn="just">
              <a:buAutoNum type="arabicPeriod"/>
            </a:pPr>
            <a:r>
              <a:rPr lang="ru-RU" sz="1600" dirty="0" smtClean="0"/>
              <a:t>Подаем входные данные: </a:t>
            </a:r>
            <a:r>
              <a:rPr lang="en-GB" sz="1600" dirty="0" smtClean="0"/>
              <a:t>D3=1, D2=0, D1=1, D0=1</a:t>
            </a:r>
            <a:r>
              <a:rPr lang="ru-RU" sz="1600" dirty="0" smtClean="0"/>
              <a:t>;</a:t>
            </a:r>
          </a:p>
          <a:p>
            <a:pPr marL="342900" indent="-342900" algn="just">
              <a:buAutoNum type="arabicPeriod"/>
            </a:pPr>
            <a:r>
              <a:rPr lang="ru-RU" sz="1600" dirty="0" smtClean="0"/>
              <a:t>Подаем тактовый сигнал (</a:t>
            </a:r>
            <a:r>
              <a:rPr lang="en-GB" sz="1600" dirty="0" smtClean="0"/>
              <a:t>CLK</a:t>
            </a:r>
            <a:r>
              <a:rPr lang="ru-RU" sz="1600" dirty="0" smtClean="0"/>
              <a:t>) – данные загружаются в регистр;</a:t>
            </a:r>
          </a:p>
          <a:p>
            <a:pPr marL="342900" indent="-342900" algn="just">
              <a:buAutoNum type="arabicPeriod"/>
            </a:pPr>
            <a:r>
              <a:rPr lang="ru-RU" sz="1600" dirty="0" smtClean="0"/>
              <a:t>Параллельная выдача информации: выходы </a:t>
            </a:r>
            <a:r>
              <a:rPr lang="en-GB" sz="1600" dirty="0" smtClean="0"/>
              <a:t>Q3, Q2, Q1, Q0 </a:t>
            </a:r>
            <a:r>
              <a:rPr lang="ru-RU" sz="1600" dirty="0" smtClean="0"/>
              <a:t>сразу принимают значения входов после тактового импульса.</a:t>
            </a:r>
          </a:p>
          <a:p>
            <a:pPr marL="342900" indent="-342900" algn="just"/>
            <a:endParaRPr lang="ru-RU" sz="1600" dirty="0" smtClean="0"/>
          </a:p>
          <a:p>
            <a:pPr marL="342900" indent="-342900" algn="just"/>
            <a:endParaRPr lang="ru-RU" sz="1600" dirty="0" smtClean="0"/>
          </a:p>
          <a:p>
            <a:pPr marL="342900" indent="-342900" algn="just"/>
            <a:r>
              <a:rPr lang="ru-RU" sz="1600" dirty="0" smtClean="0"/>
              <a:t>1011</a:t>
            </a:r>
            <a:r>
              <a:rPr lang="ru-RU" sz="1200" dirty="0" smtClean="0"/>
              <a:t>2=</a:t>
            </a:r>
            <a:r>
              <a:rPr lang="ru-RU" sz="1600" dirty="0" smtClean="0"/>
              <a:t>1·2 + 0·2 + 1·2 + 1·2  = 8+0+2+1=11</a:t>
            </a:r>
            <a:r>
              <a:rPr lang="ru-RU" sz="1100" dirty="0" smtClean="0"/>
              <a:t>10</a:t>
            </a:r>
            <a:endParaRPr lang="ru-RU" sz="1600" dirty="0"/>
          </a:p>
        </p:txBody>
      </p:sp>
      <p:grpSp>
        <p:nvGrpSpPr>
          <p:cNvPr id="12" name="Группа 11"/>
          <p:cNvGrpSpPr/>
          <p:nvPr/>
        </p:nvGrpSpPr>
        <p:grpSpPr>
          <a:xfrm>
            <a:off x="1142976" y="3192661"/>
            <a:ext cx="1633360" cy="329802"/>
            <a:chOff x="1142976" y="3192661"/>
            <a:chExt cx="1633360" cy="329802"/>
          </a:xfrm>
        </p:grpSpPr>
        <p:sp>
          <p:nvSpPr>
            <p:cNvPr id="8" name="TextBox 7"/>
            <p:cNvSpPr txBox="1"/>
            <p:nvPr/>
          </p:nvSpPr>
          <p:spPr>
            <a:xfrm>
              <a:off x="1142976" y="3192661"/>
              <a:ext cx="276038" cy="307777"/>
            </a:xfrm>
            <a:prstGeom prst="rect">
              <a:avLst/>
            </a:prstGeom>
            <a:noFill/>
          </p:spPr>
          <p:txBody>
            <a:bodyPr wrap="none" rtlCol="0">
              <a:spAutoFit/>
            </a:bodyPr>
            <a:lstStyle/>
            <a:p>
              <a:r>
                <a:rPr lang="ru-RU" sz="1400" dirty="0" smtClean="0"/>
                <a:t>3</a:t>
              </a:r>
              <a:endParaRPr lang="ru-RU" dirty="0"/>
            </a:p>
          </p:txBody>
        </p:sp>
        <p:sp>
          <p:nvSpPr>
            <p:cNvPr id="9" name="TextBox 8"/>
            <p:cNvSpPr txBox="1"/>
            <p:nvPr/>
          </p:nvSpPr>
          <p:spPr>
            <a:xfrm>
              <a:off x="1652756" y="3214686"/>
              <a:ext cx="276038" cy="307777"/>
            </a:xfrm>
            <a:prstGeom prst="rect">
              <a:avLst/>
            </a:prstGeom>
            <a:noFill/>
          </p:spPr>
          <p:txBody>
            <a:bodyPr wrap="none" rtlCol="0">
              <a:spAutoFit/>
            </a:bodyPr>
            <a:lstStyle/>
            <a:p>
              <a:r>
                <a:rPr lang="ru-RU" sz="1400" dirty="0" smtClean="0"/>
                <a:t>2</a:t>
              </a:r>
              <a:endParaRPr lang="ru-RU" dirty="0"/>
            </a:p>
          </p:txBody>
        </p:sp>
        <p:sp>
          <p:nvSpPr>
            <p:cNvPr id="10" name="TextBox 9"/>
            <p:cNvSpPr txBox="1"/>
            <p:nvPr/>
          </p:nvSpPr>
          <p:spPr>
            <a:xfrm>
              <a:off x="2071670" y="3214686"/>
              <a:ext cx="276038" cy="307777"/>
            </a:xfrm>
            <a:prstGeom prst="rect">
              <a:avLst/>
            </a:prstGeom>
            <a:noFill/>
          </p:spPr>
          <p:txBody>
            <a:bodyPr wrap="none" rtlCol="0">
              <a:spAutoFit/>
            </a:bodyPr>
            <a:lstStyle/>
            <a:p>
              <a:r>
                <a:rPr lang="ru-RU" sz="1400" dirty="0" smtClean="0"/>
                <a:t>1</a:t>
              </a:r>
              <a:endParaRPr lang="ru-RU" dirty="0"/>
            </a:p>
          </p:txBody>
        </p:sp>
        <p:sp>
          <p:nvSpPr>
            <p:cNvPr id="11" name="TextBox 10"/>
            <p:cNvSpPr txBox="1"/>
            <p:nvPr/>
          </p:nvSpPr>
          <p:spPr>
            <a:xfrm>
              <a:off x="2500298" y="3214686"/>
              <a:ext cx="276038" cy="307777"/>
            </a:xfrm>
            <a:prstGeom prst="rect">
              <a:avLst/>
            </a:prstGeom>
            <a:noFill/>
          </p:spPr>
          <p:txBody>
            <a:bodyPr wrap="none" rtlCol="0">
              <a:spAutoFit/>
            </a:bodyPr>
            <a:lstStyle/>
            <a:p>
              <a:r>
                <a:rPr lang="ru-RU" sz="1400" dirty="0" smtClean="0"/>
                <a:t>0</a:t>
              </a:r>
              <a:endParaRPr lang="ru-RU" dirty="0"/>
            </a:p>
          </p:txBody>
        </p:sp>
      </p:grpSp>
      <p:sp>
        <p:nvSpPr>
          <p:cNvPr id="13" name="TextBox 12"/>
          <p:cNvSpPr txBox="1"/>
          <p:nvPr/>
        </p:nvSpPr>
        <p:spPr>
          <a:xfrm>
            <a:off x="428596" y="3714752"/>
            <a:ext cx="8143932" cy="830997"/>
          </a:xfrm>
          <a:prstGeom prst="rect">
            <a:avLst/>
          </a:prstGeom>
          <a:noFill/>
        </p:spPr>
        <p:txBody>
          <a:bodyPr wrap="square" rtlCol="0">
            <a:spAutoFit/>
          </a:bodyPr>
          <a:lstStyle/>
          <a:p>
            <a:pPr algn="just"/>
            <a:r>
              <a:rPr lang="ru-RU" sz="1600" dirty="0" smtClean="0"/>
              <a:t>Т.о регистр с параллельным приемом и параллельной выдачей работает таким образом, что все входные данные одновременно записываются при тактовом импульсе и сразу же становятся доступными на выходах.</a:t>
            </a:r>
            <a:endParaRPr lang="ru-RU" sz="16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357166"/>
            <a:ext cx="8572560" cy="369332"/>
          </a:xfrm>
          <a:prstGeom prst="rect">
            <a:avLst/>
          </a:prstGeom>
          <a:noFill/>
        </p:spPr>
        <p:txBody>
          <a:bodyPr wrap="square" rtlCol="0">
            <a:spAutoFit/>
          </a:bodyPr>
          <a:lstStyle/>
          <a:p>
            <a:pPr algn="just"/>
            <a:r>
              <a:rPr lang="ru-RU" dirty="0" smtClean="0"/>
              <a:t>2. С </a:t>
            </a:r>
            <a:r>
              <a:rPr lang="ru-RU" b="1" i="1" dirty="0" smtClean="0"/>
              <a:t>последовательным</a:t>
            </a:r>
            <a:r>
              <a:rPr lang="ru-RU" dirty="0" smtClean="0"/>
              <a:t> приемом и последовательной выдачей информации</a:t>
            </a:r>
            <a:endParaRPr lang="ru-RU" dirty="0"/>
          </a:p>
        </p:txBody>
      </p:sp>
      <p:pic>
        <p:nvPicPr>
          <p:cNvPr id="5" name="Picture 3"/>
          <p:cNvPicPr>
            <a:picLocks noChangeAspect="1" noChangeArrowheads="1"/>
          </p:cNvPicPr>
          <p:nvPr/>
        </p:nvPicPr>
        <p:blipFill>
          <a:blip r:embed="rId2"/>
          <a:srcRect/>
          <a:stretch>
            <a:fillRect/>
          </a:stretch>
        </p:blipFill>
        <p:spPr bwMode="auto">
          <a:xfrm>
            <a:off x="142843" y="785794"/>
            <a:ext cx="6715171" cy="2214578"/>
          </a:xfrm>
          <a:prstGeom prst="rect">
            <a:avLst/>
          </a:prstGeom>
          <a:noFill/>
          <a:ln w="9525">
            <a:noFill/>
            <a:miter lim="800000"/>
            <a:headEnd/>
            <a:tailEnd/>
          </a:ln>
          <a:effectLst/>
        </p:spPr>
      </p:pic>
      <p:sp>
        <p:nvSpPr>
          <p:cNvPr id="6" name="Прямоугольник 5"/>
          <p:cNvSpPr/>
          <p:nvPr/>
        </p:nvSpPr>
        <p:spPr>
          <a:xfrm>
            <a:off x="357158" y="3502414"/>
            <a:ext cx="8429684" cy="1569660"/>
          </a:xfrm>
          <a:prstGeom prst="rect">
            <a:avLst/>
          </a:prstGeom>
        </p:spPr>
        <p:txBody>
          <a:bodyPr wrap="square">
            <a:spAutoFit/>
          </a:bodyPr>
          <a:lstStyle/>
          <a:p>
            <a:pPr algn="just"/>
            <a:r>
              <a:rPr lang="ru-RU" sz="1600" dirty="0" smtClean="0"/>
              <a:t>В регистр запись данных осуществляется последовательно разряд за разрядом при </a:t>
            </a:r>
            <a:r>
              <a:rPr lang="ru-RU" sz="1600" b="1" dirty="0" smtClean="0"/>
              <a:t>сдвиге вправо</a:t>
            </a:r>
            <a:r>
              <a:rPr lang="ru-RU" sz="1600" dirty="0" smtClean="0"/>
              <a:t>.</a:t>
            </a:r>
          </a:p>
          <a:p>
            <a:pPr algn="just"/>
            <a:endParaRPr lang="ru-RU" sz="1600" dirty="0" smtClean="0"/>
          </a:p>
          <a:p>
            <a:pPr algn="just"/>
            <a:r>
              <a:rPr lang="ru-RU" sz="1600" dirty="0" smtClean="0"/>
              <a:t>Для записи m-разрядного числа в регистр должно быть подано </a:t>
            </a:r>
            <a:r>
              <a:rPr lang="ru-RU" sz="1600" dirty="0" err="1" smtClean="0"/>
              <a:t>m</a:t>
            </a:r>
            <a:r>
              <a:rPr lang="ru-RU" sz="1600" dirty="0" smtClean="0"/>
              <a:t> сигналов записи (</a:t>
            </a:r>
            <a:r>
              <a:rPr lang="ru-RU" sz="1600" dirty="0" err="1" smtClean="0"/>
              <a:t>Тзап</a:t>
            </a:r>
            <a:r>
              <a:rPr lang="ru-RU" sz="1600" dirty="0" smtClean="0"/>
              <a:t>).</a:t>
            </a:r>
          </a:p>
          <a:p>
            <a:pPr algn="just"/>
            <a:r>
              <a:rPr lang="ru-RU" sz="1600" dirty="0" smtClean="0"/>
              <a:t>Для считывания записанного числа из регистра необходимо подать (</a:t>
            </a:r>
            <a:r>
              <a:rPr lang="ru-RU" sz="1600" dirty="0" err="1" smtClean="0"/>
              <a:t>m</a:t>
            </a:r>
            <a:r>
              <a:rPr lang="ru-RU" sz="1600" dirty="0" smtClean="0"/>
              <a:t> – 1) сигналов считывания (</a:t>
            </a:r>
            <a:r>
              <a:rPr lang="ru-RU" sz="1600" dirty="0" err="1" smtClean="0"/>
              <a:t>Тсч</a:t>
            </a:r>
            <a:r>
              <a:rPr lang="ru-RU" sz="1600" dirty="0" smtClean="0"/>
              <a:t>.). Вывод числа из регистра осуществляется со старшего разряда Q</a:t>
            </a:r>
            <a:r>
              <a:rPr lang="en-GB" sz="1600" dirty="0" smtClean="0"/>
              <a:t>m</a:t>
            </a:r>
            <a:r>
              <a:rPr lang="ru-RU" sz="1600" dirty="0" smtClean="0"/>
              <a:t> .</a:t>
            </a:r>
            <a:endParaRPr lang="ru-RU" sz="16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14290"/>
            <a:ext cx="8429684" cy="1077218"/>
          </a:xfrm>
          <a:prstGeom prst="rect">
            <a:avLst/>
          </a:prstGeom>
          <a:noFill/>
        </p:spPr>
        <p:txBody>
          <a:bodyPr wrap="square" rtlCol="0">
            <a:spAutoFit/>
          </a:bodyPr>
          <a:lstStyle/>
          <a:p>
            <a:pPr algn="just"/>
            <a:r>
              <a:rPr lang="ru-RU" sz="1600" b="1" dirty="0" smtClean="0"/>
              <a:t>Задача: </a:t>
            </a:r>
            <a:r>
              <a:rPr lang="ru-RU" sz="1600" dirty="0" smtClean="0"/>
              <a:t>имеется 4-разрядный сдвиговый регистр с последовательным приемом и последовательной выдачей информации. В регистр последовательно подаются биты: 1, 0, 1, 1</a:t>
            </a:r>
          </a:p>
          <a:p>
            <a:pPr algn="just"/>
            <a:r>
              <a:rPr lang="ru-RU" sz="1600" dirty="0" smtClean="0"/>
              <a:t>(начиная с крайнего левого). После подачи всех битов необходимо выполнить 4 такта сдвига вправо и определить, какие значения будут выходить из регистра на каждом такте.</a:t>
            </a:r>
            <a:endParaRPr lang="ru-RU" sz="1600" dirty="0"/>
          </a:p>
        </p:txBody>
      </p:sp>
      <p:sp>
        <p:nvSpPr>
          <p:cNvPr id="6" name="TextBox 5"/>
          <p:cNvSpPr txBox="1"/>
          <p:nvPr/>
        </p:nvSpPr>
        <p:spPr>
          <a:xfrm>
            <a:off x="357159" y="1357298"/>
            <a:ext cx="8215370" cy="1077218"/>
          </a:xfrm>
          <a:prstGeom prst="rect">
            <a:avLst/>
          </a:prstGeom>
          <a:noFill/>
        </p:spPr>
        <p:txBody>
          <a:bodyPr wrap="square" rtlCol="0">
            <a:spAutoFit/>
          </a:bodyPr>
          <a:lstStyle/>
          <a:p>
            <a:pPr algn="just"/>
            <a:r>
              <a:rPr lang="ru-RU" sz="1600" b="1" dirty="0" smtClean="0"/>
              <a:t>Решение: </a:t>
            </a:r>
          </a:p>
          <a:p>
            <a:pPr marL="342900" indent="-342900" algn="just">
              <a:buAutoNum type="arabicPeriod"/>
            </a:pPr>
            <a:r>
              <a:rPr lang="ru-RU" sz="1600" dirty="0" smtClean="0"/>
              <a:t>Заполним регистр:</a:t>
            </a:r>
          </a:p>
          <a:p>
            <a:pPr marL="342900" indent="-342900" algn="just">
              <a:buFontTx/>
              <a:buChar char="-"/>
            </a:pPr>
            <a:r>
              <a:rPr lang="ru-RU" sz="1600" dirty="0" smtClean="0"/>
              <a:t>Последовательность входных данных 1-0-1-1</a:t>
            </a:r>
          </a:p>
          <a:p>
            <a:pPr marL="342900" indent="-342900" algn="just">
              <a:buFontTx/>
              <a:buChar char="-"/>
            </a:pPr>
            <a:r>
              <a:rPr lang="ru-RU" sz="1600" dirty="0" smtClean="0"/>
              <a:t>После подачи всех битов регистр содержит:</a:t>
            </a:r>
          </a:p>
        </p:txBody>
      </p:sp>
      <p:graphicFrame>
        <p:nvGraphicFramePr>
          <p:cNvPr id="7" name="Таблица 6"/>
          <p:cNvGraphicFramePr>
            <a:graphicFrameLocks noGrp="1"/>
          </p:cNvGraphicFramePr>
          <p:nvPr/>
        </p:nvGraphicFramePr>
        <p:xfrm>
          <a:off x="785786" y="2428868"/>
          <a:ext cx="6096000" cy="741680"/>
        </p:xfrm>
        <a:graphic>
          <a:graphicData uri="http://schemas.openxmlformats.org/drawingml/2006/table">
            <a:tbl>
              <a:tblPr firstRow="1" bandRow="1">
                <a:tableStyleId>{073A0DAA-6AF3-43AB-8588-CEC1D06C72B9}</a:tableStyleId>
              </a:tblPr>
              <a:tblGrid>
                <a:gridCol w="1219200"/>
                <a:gridCol w="1219200"/>
                <a:gridCol w="1219200"/>
                <a:gridCol w="1219200"/>
                <a:gridCol w="1219200"/>
              </a:tblGrid>
              <a:tr h="370840">
                <a:tc>
                  <a:txBody>
                    <a:bodyPr/>
                    <a:lstStyle/>
                    <a:p>
                      <a:r>
                        <a:rPr lang="ru-RU" sz="1600" dirty="0" smtClean="0"/>
                        <a:t>Разряд</a:t>
                      </a:r>
                      <a:endParaRPr lang="ru-RU" sz="1600" dirty="0"/>
                    </a:p>
                  </a:txBody>
                  <a:tcPr/>
                </a:tc>
                <a:tc>
                  <a:txBody>
                    <a:bodyPr/>
                    <a:lstStyle/>
                    <a:p>
                      <a:r>
                        <a:rPr lang="en-GB" sz="1600" dirty="0" smtClean="0"/>
                        <a:t>D3</a:t>
                      </a:r>
                      <a:endParaRPr lang="ru-RU" sz="1600" dirty="0"/>
                    </a:p>
                  </a:txBody>
                  <a:tcPr/>
                </a:tc>
                <a:tc>
                  <a:txBody>
                    <a:bodyPr/>
                    <a:lstStyle/>
                    <a:p>
                      <a:r>
                        <a:rPr lang="en-GB" sz="1600" dirty="0" smtClean="0"/>
                        <a:t>D2</a:t>
                      </a:r>
                      <a:endParaRPr lang="ru-RU" sz="1600" dirty="0"/>
                    </a:p>
                  </a:txBody>
                  <a:tcPr/>
                </a:tc>
                <a:tc>
                  <a:txBody>
                    <a:bodyPr/>
                    <a:lstStyle/>
                    <a:p>
                      <a:r>
                        <a:rPr lang="en-GB" sz="1600" dirty="0" smtClean="0"/>
                        <a:t>D1</a:t>
                      </a:r>
                      <a:endParaRPr lang="ru-RU" sz="1600" dirty="0"/>
                    </a:p>
                  </a:txBody>
                  <a:tcPr/>
                </a:tc>
                <a:tc>
                  <a:txBody>
                    <a:bodyPr/>
                    <a:lstStyle/>
                    <a:p>
                      <a:r>
                        <a:rPr lang="en-GB" sz="1600" dirty="0" smtClean="0"/>
                        <a:t>D0</a:t>
                      </a:r>
                      <a:endParaRPr lang="ru-RU" sz="1600" dirty="0"/>
                    </a:p>
                  </a:txBody>
                  <a:tcPr/>
                </a:tc>
              </a:tr>
              <a:tr h="370840">
                <a:tc>
                  <a:txBody>
                    <a:bodyPr/>
                    <a:lstStyle/>
                    <a:p>
                      <a:r>
                        <a:rPr lang="ru-RU" sz="1600" dirty="0" smtClean="0"/>
                        <a:t>Значение</a:t>
                      </a:r>
                      <a:endParaRPr lang="ru-RU" sz="1600" dirty="0"/>
                    </a:p>
                  </a:txBody>
                  <a:tcPr/>
                </a:tc>
                <a:tc>
                  <a:txBody>
                    <a:bodyPr/>
                    <a:lstStyle/>
                    <a:p>
                      <a:r>
                        <a:rPr lang="en-GB" sz="1600" dirty="0" smtClean="0"/>
                        <a:t>1</a:t>
                      </a:r>
                      <a:endParaRPr lang="ru-RU" sz="1600" dirty="0"/>
                    </a:p>
                  </a:txBody>
                  <a:tcPr/>
                </a:tc>
                <a:tc>
                  <a:txBody>
                    <a:bodyPr/>
                    <a:lstStyle/>
                    <a:p>
                      <a:r>
                        <a:rPr lang="en-GB" sz="1600" dirty="0" smtClean="0"/>
                        <a:t>0</a:t>
                      </a:r>
                      <a:endParaRPr lang="ru-RU" sz="1600" dirty="0"/>
                    </a:p>
                  </a:txBody>
                  <a:tcPr/>
                </a:tc>
                <a:tc>
                  <a:txBody>
                    <a:bodyPr/>
                    <a:lstStyle/>
                    <a:p>
                      <a:r>
                        <a:rPr lang="en-GB" sz="1600" dirty="0" smtClean="0"/>
                        <a:t>1</a:t>
                      </a:r>
                      <a:endParaRPr lang="ru-RU" sz="1600" dirty="0"/>
                    </a:p>
                  </a:txBody>
                  <a:tcPr/>
                </a:tc>
                <a:tc>
                  <a:txBody>
                    <a:bodyPr/>
                    <a:lstStyle/>
                    <a:p>
                      <a:r>
                        <a:rPr lang="en-GB" sz="1600" dirty="0" smtClean="0"/>
                        <a:t>1</a:t>
                      </a:r>
                      <a:endParaRPr lang="ru-RU" sz="1600" dirty="0"/>
                    </a:p>
                  </a:txBody>
                  <a:tcPr/>
                </a:tc>
              </a:tr>
            </a:tbl>
          </a:graphicData>
        </a:graphic>
      </p:graphicFrame>
      <p:sp>
        <p:nvSpPr>
          <p:cNvPr id="8" name="TextBox 7"/>
          <p:cNvSpPr txBox="1"/>
          <p:nvPr/>
        </p:nvSpPr>
        <p:spPr>
          <a:xfrm>
            <a:off x="428596" y="3286124"/>
            <a:ext cx="2603405" cy="1077218"/>
          </a:xfrm>
          <a:prstGeom prst="rect">
            <a:avLst/>
          </a:prstGeom>
          <a:noFill/>
        </p:spPr>
        <p:txBody>
          <a:bodyPr wrap="none" rtlCol="0">
            <a:spAutoFit/>
          </a:bodyPr>
          <a:lstStyle/>
          <a:p>
            <a:pPr>
              <a:buFontTx/>
              <a:buChar char="-"/>
            </a:pPr>
            <a:r>
              <a:rPr lang="ru-RU" sz="1600" dirty="0" smtClean="0"/>
              <a:t>Выполняем сдвиги </a:t>
            </a:r>
            <a:r>
              <a:rPr lang="ru-RU" sz="1600" dirty="0" err="1" smtClean="0"/>
              <a:t>справо</a:t>
            </a:r>
            <a:r>
              <a:rPr lang="ru-RU" sz="1600" dirty="0" smtClean="0"/>
              <a:t>:</a:t>
            </a:r>
          </a:p>
          <a:p>
            <a:r>
              <a:rPr lang="ru-RU" sz="1600" dirty="0" smtClean="0"/>
              <a:t>1-й такт: </a:t>
            </a:r>
            <a:r>
              <a:rPr lang="en-GB" sz="1600" dirty="0" smtClean="0"/>
              <a:t>D0</a:t>
            </a:r>
            <a:r>
              <a:rPr lang="ru-RU" sz="1600" dirty="0" smtClean="0"/>
              <a:t> - </a:t>
            </a:r>
            <a:r>
              <a:rPr lang="en-GB" sz="1600" dirty="0" smtClean="0"/>
              <a:t>(</a:t>
            </a:r>
            <a:r>
              <a:rPr lang="en-GB" sz="1600" dirty="0" smtClean="0">
                <a:solidFill>
                  <a:srgbClr val="FF0000"/>
                </a:solidFill>
              </a:rPr>
              <a:t>1</a:t>
            </a:r>
            <a:r>
              <a:rPr lang="en-GB" sz="1600" dirty="0" smtClean="0"/>
              <a:t>) </a:t>
            </a:r>
          </a:p>
          <a:p>
            <a:r>
              <a:rPr lang="en-GB" sz="1600" dirty="0" smtClean="0"/>
              <a:t>                 </a:t>
            </a:r>
            <a:r>
              <a:rPr lang="kk-KZ" sz="1600" dirty="0" smtClean="0"/>
              <a:t>Сдвиг</a:t>
            </a:r>
            <a:r>
              <a:rPr lang="ru-RU" sz="1600" dirty="0" smtClean="0"/>
              <a:t>: Х 1 0 1 </a:t>
            </a:r>
          </a:p>
          <a:p>
            <a:endParaRPr lang="ru-RU" sz="1600" dirty="0"/>
          </a:p>
        </p:txBody>
      </p:sp>
      <p:sp>
        <p:nvSpPr>
          <p:cNvPr id="10" name="Прямоугольник 9"/>
          <p:cNvSpPr/>
          <p:nvPr/>
        </p:nvSpPr>
        <p:spPr>
          <a:xfrm>
            <a:off x="428596" y="4214818"/>
            <a:ext cx="2143140" cy="584775"/>
          </a:xfrm>
          <a:prstGeom prst="rect">
            <a:avLst/>
          </a:prstGeom>
        </p:spPr>
        <p:txBody>
          <a:bodyPr wrap="square">
            <a:spAutoFit/>
          </a:bodyPr>
          <a:lstStyle/>
          <a:p>
            <a:r>
              <a:rPr lang="ru-RU" sz="1600" dirty="0" smtClean="0"/>
              <a:t>2-й такт: </a:t>
            </a:r>
            <a:r>
              <a:rPr lang="en-GB" sz="1600" dirty="0" smtClean="0"/>
              <a:t>D</a:t>
            </a:r>
            <a:r>
              <a:rPr lang="ru-RU" sz="1600" dirty="0" smtClean="0"/>
              <a:t>0 - </a:t>
            </a:r>
            <a:r>
              <a:rPr lang="en-GB" sz="1600" dirty="0" smtClean="0">
                <a:solidFill>
                  <a:srgbClr val="FF0000"/>
                </a:solidFill>
              </a:rPr>
              <a:t>(1</a:t>
            </a:r>
            <a:r>
              <a:rPr lang="en-GB" sz="1600" dirty="0" smtClean="0"/>
              <a:t>) </a:t>
            </a:r>
          </a:p>
          <a:p>
            <a:r>
              <a:rPr lang="en-GB" sz="1600" dirty="0" smtClean="0"/>
              <a:t>                 </a:t>
            </a:r>
            <a:r>
              <a:rPr lang="kk-KZ" sz="1600" dirty="0" smtClean="0"/>
              <a:t>Сдвиг</a:t>
            </a:r>
            <a:r>
              <a:rPr lang="ru-RU" sz="1600" dirty="0" smtClean="0"/>
              <a:t>: Х Х 1 0 </a:t>
            </a:r>
            <a:endParaRPr lang="ru-RU" sz="1600" dirty="0"/>
          </a:p>
        </p:txBody>
      </p:sp>
      <p:sp>
        <p:nvSpPr>
          <p:cNvPr id="11" name="Прямоугольник 10"/>
          <p:cNvSpPr/>
          <p:nvPr/>
        </p:nvSpPr>
        <p:spPr>
          <a:xfrm>
            <a:off x="3857620" y="3571876"/>
            <a:ext cx="2143140" cy="584775"/>
          </a:xfrm>
          <a:prstGeom prst="rect">
            <a:avLst/>
          </a:prstGeom>
        </p:spPr>
        <p:txBody>
          <a:bodyPr wrap="square">
            <a:spAutoFit/>
          </a:bodyPr>
          <a:lstStyle/>
          <a:p>
            <a:r>
              <a:rPr lang="ru-RU" sz="1600" dirty="0" smtClean="0"/>
              <a:t>3-й такт: </a:t>
            </a:r>
            <a:r>
              <a:rPr lang="en-GB" sz="1600" dirty="0" smtClean="0"/>
              <a:t>D</a:t>
            </a:r>
            <a:r>
              <a:rPr lang="ru-RU" sz="1600" dirty="0" smtClean="0"/>
              <a:t>0 - </a:t>
            </a:r>
            <a:r>
              <a:rPr lang="en-GB" sz="1600" dirty="0" smtClean="0"/>
              <a:t>(</a:t>
            </a:r>
            <a:r>
              <a:rPr lang="ru-RU" sz="1600" dirty="0" smtClean="0">
                <a:solidFill>
                  <a:srgbClr val="FF0000"/>
                </a:solidFill>
              </a:rPr>
              <a:t>0</a:t>
            </a:r>
            <a:r>
              <a:rPr lang="en-GB" sz="1600" dirty="0" smtClean="0"/>
              <a:t>) </a:t>
            </a:r>
          </a:p>
          <a:p>
            <a:r>
              <a:rPr lang="en-GB" sz="1600" dirty="0" smtClean="0"/>
              <a:t>                 </a:t>
            </a:r>
            <a:r>
              <a:rPr lang="kk-KZ" sz="1600" dirty="0" smtClean="0"/>
              <a:t>Сдвиг</a:t>
            </a:r>
            <a:r>
              <a:rPr lang="ru-RU" sz="1600" dirty="0" smtClean="0"/>
              <a:t>: Х Х Х 1 </a:t>
            </a:r>
            <a:endParaRPr lang="ru-RU" sz="1600" dirty="0"/>
          </a:p>
        </p:txBody>
      </p:sp>
      <p:sp>
        <p:nvSpPr>
          <p:cNvPr id="12" name="Прямоугольник 11"/>
          <p:cNvSpPr/>
          <p:nvPr/>
        </p:nvSpPr>
        <p:spPr>
          <a:xfrm>
            <a:off x="3929058" y="4214818"/>
            <a:ext cx="2143140" cy="584775"/>
          </a:xfrm>
          <a:prstGeom prst="rect">
            <a:avLst/>
          </a:prstGeom>
        </p:spPr>
        <p:txBody>
          <a:bodyPr wrap="square">
            <a:spAutoFit/>
          </a:bodyPr>
          <a:lstStyle/>
          <a:p>
            <a:r>
              <a:rPr lang="ru-RU" sz="1600" dirty="0" smtClean="0"/>
              <a:t>4-й такт: </a:t>
            </a:r>
            <a:r>
              <a:rPr lang="en-GB" sz="1600" dirty="0" smtClean="0"/>
              <a:t>D</a:t>
            </a:r>
            <a:r>
              <a:rPr lang="ru-RU" sz="1600" dirty="0" smtClean="0"/>
              <a:t>0 - </a:t>
            </a:r>
            <a:r>
              <a:rPr lang="en-GB" sz="1600" dirty="0" smtClean="0">
                <a:solidFill>
                  <a:srgbClr val="FF0000"/>
                </a:solidFill>
              </a:rPr>
              <a:t>(</a:t>
            </a:r>
            <a:r>
              <a:rPr lang="ru-RU" sz="1600" dirty="0" smtClean="0">
                <a:solidFill>
                  <a:srgbClr val="FF0000"/>
                </a:solidFill>
              </a:rPr>
              <a:t>1</a:t>
            </a:r>
            <a:r>
              <a:rPr lang="en-GB" sz="1600" dirty="0" smtClean="0"/>
              <a:t>) </a:t>
            </a:r>
          </a:p>
          <a:p>
            <a:r>
              <a:rPr lang="en-GB" sz="1600" dirty="0" smtClean="0"/>
              <a:t>                 </a:t>
            </a:r>
            <a:r>
              <a:rPr lang="kk-KZ" sz="1600" dirty="0" smtClean="0"/>
              <a:t>Сдвиг</a:t>
            </a:r>
            <a:r>
              <a:rPr lang="ru-RU" sz="1600" dirty="0" smtClean="0"/>
              <a:t>: Х Х Х Х </a:t>
            </a:r>
            <a:endParaRPr lang="ru-RU" sz="1600" dirty="0"/>
          </a:p>
        </p:txBody>
      </p:sp>
      <p:sp>
        <p:nvSpPr>
          <p:cNvPr id="13" name="TextBox 12"/>
          <p:cNvSpPr txBox="1"/>
          <p:nvPr/>
        </p:nvSpPr>
        <p:spPr>
          <a:xfrm>
            <a:off x="500034" y="5072074"/>
            <a:ext cx="3686137" cy="338554"/>
          </a:xfrm>
          <a:prstGeom prst="rect">
            <a:avLst/>
          </a:prstGeom>
          <a:noFill/>
        </p:spPr>
        <p:txBody>
          <a:bodyPr wrap="none" rtlCol="0">
            <a:spAutoFit/>
          </a:bodyPr>
          <a:lstStyle/>
          <a:p>
            <a:r>
              <a:rPr lang="ru-RU" sz="1600" dirty="0" smtClean="0"/>
              <a:t>Т.о на выходе получим </a:t>
            </a:r>
            <a:r>
              <a:rPr lang="ru-RU" sz="1600" dirty="0" smtClean="0">
                <a:solidFill>
                  <a:srgbClr val="FF0000"/>
                </a:solidFill>
              </a:rPr>
              <a:t>1,1,0,1</a:t>
            </a:r>
            <a:r>
              <a:rPr lang="ru-RU" sz="1600" dirty="0" smtClean="0"/>
              <a:t> по тактам</a:t>
            </a:r>
            <a:endParaRPr lang="ru-RU" sz="16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20" y="214290"/>
            <a:ext cx="8501122" cy="369332"/>
          </a:xfrm>
          <a:prstGeom prst="rect">
            <a:avLst/>
          </a:prstGeom>
          <a:noFill/>
        </p:spPr>
        <p:txBody>
          <a:bodyPr wrap="square" rtlCol="0">
            <a:spAutoFit/>
          </a:bodyPr>
          <a:lstStyle/>
          <a:p>
            <a:r>
              <a:rPr lang="ru-RU" dirty="0" smtClean="0"/>
              <a:t>3. С </a:t>
            </a:r>
            <a:r>
              <a:rPr lang="ru-RU" b="1" i="1" dirty="0" smtClean="0"/>
              <a:t>последовательным </a:t>
            </a:r>
            <a:r>
              <a:rPr lang="ru-RU" dirty="0" smtClean="0"/>
              <a:t> приемом и параллельной выдачей информации</a:t>
            </a:r>
            <a:endParaRPr lang="ru-RU" dirty="0"/>
          </a:p>
        </p:txBody>
      </p:sp>
      <p:pic>
        <p:nvPicPr>
          <p:cNvPr id="7170" name="Picture 2"/>
          <p:cNvPicPr>
            <a:picLocks noChangeAspect="1" noChangeArrowheads="1"/>
          </p:cNvPicPr>
          <p:nvPr/>
        </p:nvPicPr>
        <p:blipFill>
          <a:blip r:embed="rId2"/>
          <a:srcRect/>
          <a:stretch>
            <a:fillRect/>
          </a:stretch>
        </p:blipFill>
        <p:spPr bwMode="auto">
          <a:xfrm>
            <a:off x="428595" y="571480"/>
            <a:ext cx="4483249" cy="2357454"/>
          </a:xfrm>
          <a:prstGeom prst="rect">
            <a:avLst/>
          </a:prstGeom>
          <a:noFill/>
          <a:ln w="9525">
            <a:noFill/>
            <a:miter lim="800000"/>
            <a:headEnd/>
            <a:tailEnd/>
          </a:ln>
          <a:effectLst/>
        </p:spPr>
      </p:pic>
      <p:sp>
        <p:nvSpPr>
          <p:cNvPr id="10" name="Прямоугольник 9"/>
          <p:cNvSpPr/>
          <p:nvPr/>
        </p:nvSpPr>
        <p:spPr>
          <a:xfrm>
            <a:off x="571472" y="3081409"/>
            <a:ext cx="7929618" cy="2062103"/>
          </a:xfrm>
          <a:prstGeom prst="rect">
            <a:avLst/>
          </a:prstGeom>
        </p:spPr>
        <p:txBody>
          <a:bodyPr wrap="square">
            <a:spAutoFit/>
          </a:bodyPr>
          <a:lstStyle/>
          <a:p>
            <a:pPr algn="just"/>
            <a:r>
              <a:rPr lang="ru-RU" sz="1600" dirty="0" smtClean="0"/>
              <a:t>	Запись данных D0, D1, …, </a:t>
            </a:r>
            <a:r>
              <a:rPr lang="ru-RU" sz="1600" dirty="0" err="1" smtClean="0"/>
              <a:t>Dm</a:t>
            </a:r>
            <a:r>
              <a:rPr lang="ru-RU" sz="1600" dirty="0" smtClean="0"/>
              <a:t> осуществляется последовательно разряд за разрядом, начиная со старшего разряда при сдвиге. </a:t>
            </a:r>
          </a:p>
          <a:p>
            <a:pPr algn="just"/>
            <a:r>
              <a:rPr lang="ru-RU" sz="1600" dirty="0" smtClean="0"/>
              <a:t>	Для записи m-разрядного числа в регистр должно быть подано </a:t>
            </a:r>
            <a:r>
              <a:rPr lang="ru-RU" sz="1600" dirty="0" err="1" smtClean="0"/>
              <a:t>m</a:t>
            </a:r>
            <a:r>
              <a:rPr lang="ru-RU" sz="1600" dirty="0" smtClean="0"/>
              <a:t> сигналов записи (</a:t>
            </a:r>
            <a:r>
              <a:rPr lang="ru-RU" sz="1600" dirty="0" err="1" smtClean="0"/>
              <a:t>Тзап</a:t>
            </a:r>
            <a:r>
              <a:rPr lang="ru-RU" sz="1600" dirty="0" smtClean="0"/>
              <a:t>).</a:t>
            </a:r>
          </a:p>
          <a:p>
            <a:pPr algn="just"/>
            <a:r>
              <a:rPr lang="ru-RU" sz="1600" dirty="0" smtClean="0"/>
              <a:t>	После записи последнего младшего разряда (временем задержки триггера </a:t>
            </a:r>
            <a:r>
              <a:rPr lang="ru-RU" sz="1600" dirty="0" err="1" smtClean="0"/>
              <a:t>Ро</a:t>
            </a:r>
            <a:r>
              <a:rPr lang="ru-RU" sz="1600" dirty="0" smtClean="0"/>
              <a:t>) данные будут установлены на выходах Q0, Q1, …, </a:t>
            </a:r>
            <a:r>
              <a:rPr lang="ru-RU" sz="1600" dirty="0" err="1" smtClean="0"/>
              <a:t>Qm</a:t>
            </a:r>
            <a:r>
              <a:rPr lang="ru-RU" sz="1600" dirty="0" smtClean="0"/>
              <a:t>.</a:t>
            </a:r>
          </a:p>
          <a:p>
            <a:pPr algn="just"/>
            <a:endParaRPr lang="ru-RU" sz="1600" dirty="0" smtClean="0"/>
          </a:p>
          <a:p>
            <a:pPr algn="just"/>
            <a:r>
              <a:rPr lang="ru-RU" sz="1600" b="1" dirty="0" smtClean="0"/>
              <a:t>Сигналы записи и считывания информации одновременно подаваться не могут</a:t>
            </a:r>
            <a:r>
              <a:rPr lang="ru-RU" sz="1600" dirty="0" smtClean="0"/>
              <a:t>.</a:t>
            </a:r>
            <a:endParaRPr lang="ru-RU" sz="16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20" y="214290"/>
            <a:ext cx="8429684" cy="1323439"/>
          </a:xfrm>
          <a:prstGeom prst="rect">
            <a:avLst/>
          </a:prstGeom>
          <a:noFill/>
        </p:spPr>
        <p:txBody>
          <a:bodyPr wrap="square" rtlCol="0">
            <a:spAutoFit/>
          </a:bodyPr>
          <a:lstStyle/>
          <a:p>
            <a:pPr algn="just"/>
            <a:r>
              <a:rPr lang="ru-RU" sz="1600" b="1" dirty="0" smtClean="0"/>
              <a:t>Задача: </a:t>
            </a:r>
            <a:r>
              <a:rPr lang="ru-RU" sz="1600" dirty="0" smtClean="0"/>
              <a:t>Дан 4-разрядный сдвиговый регистр с последовательным приемом и параллельной выдачей информации. На его вход </a:t>
            </a:r>
            <a:r>
              <a:rPr lang="en-GB" sz="1600" dirty="0" smtClean="0"/>
              <a:t>D</a:t>
            </a:r>
            <a:r>
              <a:rPr lang="ru-RU" sz="1600" dirty="0" smtClean="0"/>
              <a:t> последовательно поступают биты: 1 0 1 1 . Регистр работает по положительному фронту тактового сигнала (</a:t>
            </a:r>
            <a:r>
              <a:rPr lang="en-GB" sz="1600" dirty="0" smtClean="0"/>
              <a:t>CLK</a:t>
            </a:r>
            <a:r>
              <a:rPr lang="ru-RU" sz="1600" dirty="0" smtClean="0"/>
              <a:t>)</a:t>
            </a:r>
            <a:r>
              <a:rPr lang="kk-KZ" sz="1600" dirty="0" smtClean="0"/>
              <a:t>. Начальное состояние регистра </a:t>
            </a:r>
          </a:p>
          <a:p>
            <a:pPr algn="just"/>
            <a:r>
              <a:rPr lang="kk-KZ" sz="1600" dirty="0" smtClean="0"/>
              <a:t>0 0 0 0 (все разряды обнулены). Определить содержимое регистра после 4-х тактовых импульсов и вывести его на выход (параллельная выдача).</a:t>
            </a:r>
            <a:endParaRPr lang="ru-RU" sz="1600" dirty="0"/>
          </a:p>
        </p:txBody>
      </p:sp>
      <p:sp>
        <p:nvSpPr>
          <p:cNvPr id="7" name="TextBox 6"/>
          <p:cNvSpPr txBox="1"/>
          <p:nvPr/>
        </p:nvSpPr>
        <p:spPr>
          <a:xfrm>
            <a:off x="357158" y="1571612"/>
            <a:ext cx="8215370" cy="1815882"/>
          </a:xfrm>
          <a:prstGeom prst="rect">
            <a:avLst/>
          </a:prstGeom>
          <a:noFill/>
        </p:spPr>
        <p:txBody>
          <a:bodyPr wrap="square" rtlCol="0">
            <a:spAutoFit/>
          </a:bodyPr>
          <a:lstStyle/>
          <a:p>
            <a:pPr algn="just"/>
            <a:r>
              <a:rPr lang="ru-RU" sz="1600" b="1" dirty="0" smtClean="0"/>
              <a:t>Решение: </a:t>
            </a:r>
          </a:p>
          <a:p>
            <a:pPr marL="342900" indent="-342900" algn="just">
              <a:buAutoNum type="arabicPeriod"/>
            </a:pPr>
            <a:r>
              <a:rPr lang="ru-RU" sz="1600" dirty="0" smtClean="0"/>
              <a:t>Рассмотрим пошаговую работу регистра.</a:t>
            </a:r>
          </a:p>
          <a:p>
            <a:pPr marL="342900" indent="-342900" algn="just"/>
            <a:r>
              <a:rPr lang="ru-RU" sz="1600" dirty="0" smtClean="0"/>
              <a:t>1-й такт: - поступает бит 1:   0 0 0 0       1 0 0 0 </a:t>
            </a:r>
          </a:p>
          <a:p>
            <a:pPr marL="342900" indent="-342900" algn="just"/>
            <a:r>
              <a:rPr lang="ru-RU" sz="1600" dirty="0" smtClean="0"/>
              <a:t>(новый бит записали в младший разряд, остальные сдвинулись вправо);</a:t>
            </a:r>
          </a:p>
          <a:p>
            <a:pPr marL="342900" indent="-342900" algn="just"/>
            <a:endParaRPr lang="ru-RU" sz="1600" dirty="0" smtClean="0"/>
          </a:p>
          <a:p>
            <a:pPr marL="342900" indent="-342900" algn="just"/>
            <a:r>
              <a:rPr lang="ru-RU" sz="1600" dirty="0" smtClean="0"/>
              <a:t>2-й такт: - поступает бит 0:   1 0 0 0       0 1 0 0</a:t>
            </a:r>
          </a:p>
          <a:p>
            <a:pPr marL="342900" indent="-342900" algn="just"/>
            <a:endParaRPr lang="ru-RU" sz="1600" dirty="0" smtClean="0"/>
          </a:p>
        </p:txBody>
      </p:sp>
      <p:sp>
        <p:nvSpPr>
          <p:cNvPr id="8" name="Стрелка вправо 7"/>
          <p:cNvSpPr/>
          <p:nvPr/>
        </p:nvSpPr>
        <p:spPr>
          <a:xfrm>
            <a:off x="3500430" y="2214554"/>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3428992" y="2928934"/>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357158" y="3143248"/>
            <a:ext cx="7715304" cy="338554"/>
          </a:xfrm>
          <a:prstGeom prst="rect">
            <a:avLst/>
          </a:prstGeom>
        </p:spPr>
        <p:txBody>
          <a:bodyPr wrap="square">
            <a:spAutoFit/>
          </a:bodyPr>
          <a:lstStyle/>
          <a:p>
            <a:pPr marL="342900" indent="-342900" algn="just"/>
            <a:r>
              <a:rPr lang="ru-RU" sz="1600" dirty="0" smtClean="0"/>
              <a:t>(новый бит 0 записали в младший разряд, остальные сдвинулись вправо);</a:t>
            </a:r>
          </a:p>
        </p:txBody>
      </p:sp>
      <p:sp>
        <p:nvSpPr>
          <p:cNvPr id="12" name="TextBox 11"/>
          <p:cNvSpPr txBox="1"/>
          <p:nvPr/>
        </p:nvSpPr>
        <p:spPr>
          <a:xfrm>
            <a:off x="357158" y="3571876"/>
            <a:ext cx="4063100" cy="338554"/>
          </a:xfrm>
          <a:prstGeom prst="rect">
            <a:avLst/>
          </a:prstGeom>
          <a:noFill/>
        </p:spPr>
        <p:txBody>
          <a:bodyPr wrap="none" rtlCol="0">
            <a:spAutoFit/>
          </a:bodyPr>
          <a:lstStyle/>
          <a:p>
            <a:r>
              <a:rPr lang="ru-RU" sz="1600" dirty="0" smtClean="0"/>
              <a:t>3-й такт: - поступает бит 1:   0 1 0 0      1 0 1 0 </a:t>
            </a:r>
            <a:endParaRPr lang="ru-RU" sz="1600" dirty="0"/>
          </a:p>
        </p:txBody>
      </p:sp>
      <p:sp>
        <p:nvSpPr>
          <p:cNvPr id="13" name="Прямоугольник 12"/>
          <p:cNvSpPr/>
          <p:nvPr/>
        </p:nvSpPr>
        <p:spPr>
          <a:xfrm>
            <a:off x="428596" y="3929066"/>
            <a:ext cx="7715304" cy="338554"/>
          </a:xfrm>
          <a:prstGeom prst="rect">
            <a:avLst/>
          </a:prstGeom>
        </p:spPr>
        <p:txBody>
          <a:bodyPr wrap="square">
            <a:spAutoFit/>
          </a:bodyPr>
          <a:lstStyle/>
          <a:p>
            <a:pPr marL="342900" indent="-342900" algn="just"/>
            <a:r>
              <a:rPr lang="ru-RU" sz="1600" dirty="0" smtClean="0"/>
              <a:t>(новый бит 1 записали в младший разряд, остальные сдвинулись вправо);</a:t>
            </a:r>
          </a:p>
        </p:txBody>
      </p:sp>
      <p:sp>
        <p:nvSpPr>
          <p:cNvPr id="14" name="Стрелка вправо 13"/>
          <p:cNvSpPr/>
          <p:nvPr/>
        </p:nvSpPr>
        <p:spPr>
          <a:xfrm>
            <a:off x="3428992" y="3714752"/>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357158" y="4286256"/>
            <a:ext cx="4063100" cy="338554"/>
          </a:xfrm>
          <a:prstGeom prst="rect">
            <a:avLst/>
          </a:prstGeom>
          <a:noFill/>
        </p:spPr>
        <p:txBody>
          <a:bodyPr wrap="none" rtlCol="0">
            <a:spAutoFit/>
          </a:bodyPr>
          <a:lstStyle/>
          <a:p>
            <a:r>
              <a:rPr lang="ru-RU" sz="1600" dirty="0" smtClean="0"/>
              <a:t>4-й такт: - поступает бит 1:   1 0 1 0      </a:t>
            </a:r>
            <a:r>
              <a:rPr lang="ru-RU" sz="1600" b="1" dirty="0" smtClean="0"/>
              <a:t>1 1 0 1 </a:t>
            </a:r>
            <a:endParaRPr lang="ru-RU" sz="1600" b="1" dirty="0"/>
          </a:p>
        </p:txBody>
      </p:sp>
      <p:sp>
        <p:nvSpPr>
          <p:cNvPr id="16" name="Стрелка вправо 15"/>
          <p:cNvSpPr/>
          <p:nvPr/>
        </p:nvSpPr>
        <p:spPr>
          <a:xfrm>
            <a:off x="3428992" y="4429132"/>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428596" y="4643446"/>
            <a:ext cx="7715304" cy="338554"/>
          </a:xfrm>
          <a:prstGeom prst="rect">
            <a:avLst/>
          </a:prstGeom>
        </p:spPr>
        <p:txBody>
          <a:bodyPr wrap="square">
            <a:spAutoFit/>
          </a:bodyPr>
          <a:lstStyle/>
          <a:p>
            <a:pPr marL="342900" indent="-342900" algn="just"/>
            <a:r>
              <a:rPr lang="ru-RU" sz="1600" dirty="0" smtClean="0"/>
              <a:t>(новый бит 1 записали в младший разряд, остальные сдвинулись вправо);</a:t>
            </a:r>
          </a:p>
        </p:txBody>
      </p:sp>
      <p:sp>
        <p:nvSpPr>
          <p:cNvPr id="19" name="TextBox 18"/>
          <p:cNvSpPr txBox="1"/>
          <p:nvPr/>
        </p:nvSpPr>
        <p:spPr>
          <a:xfrm>
            <a:off x="428596" y="5214950"/>
            <a:ext cx="8001056" cy="1077218"/>
          </a:xfrm>
          <a:prstGeom prst="rect">
            <a:avLst/>
          </a:prstGeom>
          <a:noFill/>
        </p:spPr>
        <p:txBody>
          <a:bodyPr wrap="square" rtlCol="0">
            <a:spAutoFit/>
          </a:bodyPr>
          <a:lstStyle/>
          <a:p>
            <a:pPr algn="just"/>
            <a:r>
              <a:rPr lang="ru-RU" sz="1600" dirty="0" smtClean="0"/>
              <a:t>Т.о после 4-х тактовых импульсов содержимое регистра: </a:t>
            </a:r>
            <a:r>
              <a:rPr lang="ru-RU" sz="1600" b="1" dirty="0" smtClean="0"/>
              <a:t>1101</a:t>
            </a:r>
            <a:r>
              <a:rPr lang="ru-RU" sz="1200" b="1" dirty="0" smtClean="0"/>
              <a:t>2</a:t>
            </a:r>
            <a:r>
              <a:rPr lang="ru-RU" sz="1600" b="1" dirty="0" smtClean="0"/>
              <a:t> = 13</a:t>
            </a:r>
            <a:r>
              <a:rPr lang="ru-RU" sz="1200" b="1" dirty="0" smtClean="0"/>
              <a:t>10</a:t>
            </a:r>
            <a:endParaRPr lang="ru-RU" sz="1600" b="1" dirty="0" smtClean="0"/>
          </a:p>
          <a:p>
            <a:pPr algn="just"/>
            <a:endParaRPr lang="ru-RU" sz="1600" dirty="0" smtClean="0"/>
          </a:p>
          <a:p>
            <a:pPr algn="just"/>
            <a:r>
              <a:rPr lang="ru-RU" sz="1600" dirty="0" smtClean="0"/>
              <a:t>Регистр с последовательным вводом и параллельным выводом позволяет накапливать данные и выдавать их одновременно во всех разрядах.</a:t>
            </a:r>
            <a:endParaRPr lang="ru-RU" sz="16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85720" y="285728"/>
            <a:ext cx="8501122" cy="369332"/>
          </a:xfrm>
          <a:prstGeom prst="rect">
            <a:avLst/>
          </a:prstGeom>
          <a:noFill/>
        </p:spPr>
        <p:txBody>
          <a:bodyPr wrap="square" rtlCol="0">
            <a:spAutoFit/>
          </a:bodyPr>
          <a:lstStyle/>
          <a:p>
            <a:r>
              <a:rPr lang="ru-RU" dirty="0" smtClean="0"/>
              <a:t>4. С </a:t>
            </a:r>
            <a:r>
              <a:rPr lang="ru-RU" b="1" i="1" dirty="0" smtClean="0"/>
              <a:t>параллельным </a:t>
            </a:r>
            <a:r>
              <a:rPr lang="ru-RU" dirty="0" smtClean="0"/>
              <a:t> приемом и последовательной выдачей информации</a:t>
            </a:r>
            <a:endParaRPr lang="ru-RU" dirty="0"/>
          </a:p>
        </p:txBody>
      </p:sp>
      <p:pic>
        <p:nvPicPr>
          <p:cNvPr id="7172" name="Picture 4"/>
          <p:cNvPicPr>
            <a:picLocks noChangeAspect="1" noChangeArrowheads="1"/>
          </p:cNvPicPr>
          <p:nvPr/>
        </p:nvPicPr>
        <p:blipFill>
          <a:blip r:embed="rId2"/>
          <a:srcRect/>
          <a:stretch>
            <a:fillRect/>
          </a:stretch>
        </p:blipFill>
        <p:spPr bwMode="auto">
          <a:xfrm>
            <a:off x="500033" y="714356"/>
            <a:ext cx="5609115" cy="2357454"/>
          </a:xfrm>
          <a:prstGeom prst="rect">
            <a:avLst/>
          </a:prstGeom>
          <a:noFill/>
          <a:ln w="9525">
            <a:noFill/>
            <a:miter lim="800000"/>
            <a:headEnd/>
            <a:tailEnd/>
          </a:ln>
          <a:effectLst/>
        </p:spPr>
      </p:pic>
      <p:sp>
        <p:nvSpPr>
          <p:cNvPr id="8" name="Прямоугольник 7"/>
          <p:cNvSpPr/>
          <p:nvPr/>
        </p:nvSpPr>
        <p:spPr>
          <a:xfrm>
            <a:off x="500034" y="3429000"/>
            <a:ext cx="8358246" cy="1815882"/>
          </a:xfrm>
          <a:prstGeom prst="rect">
            <a:avLst/>
          </a:prstGeom>
        </p:spPr>
        <p:txBody>
          <a:bodyPr wrap="square">
            <a:spAutoFit/>
          </a:bodyPr>
          <a:lstStyle/>
          <a:p>
            <a:pPr algn="just"/>
            <a:r>
              <a:rPr lang="ru-RU" sz="1600" dirty="0" smtClean="0"/>
              <a:t>	Запись данных D0, D1, …, </a:t>
            </a:r>
            <a:r>
              <a:rPr lang="ru-RU" sz="1600" dirty="0" err="1" smtClean="0"/>
              <a:t>Dm</a:t>
            </a:r>
            <a:r>
              <a:rPr lang="ru-RU" sz="1600" dirty="0" smtClean="0"/>
              <a:t> осуществляется одновременно во все разряды регистра с подачей сигнала </a:t>
            </a:r>
            <a:r>
              <a:rPr lang="ru-RU" sz="1600" dirty="0" err="1" smtClean="0"/>
              <a:t>Тзап</a:t>
            </a:r>
            <a:r>
              <a:rPr lang="ru-RU" sz="1600" dirty="0" smtClean="0"/>
              <a:t>. Формирование сигнала </a:t>
            </a:r>
            <a:r>
              <a:rPr lang="ru-RU" sz="1600" dirty="0" err="1" smtClean="0"/>
              <a:t>Тзап</a:t>
            </a:r>
            <a:r>
              <a:rPr lang="ru-RU" sz="1600" dirty="0" smtClean="0"/>
              <a:t> осуществляется в зависимости от вида триггера разными комбинационными схемами. </a:t>
            </a:r>
          </a:p>
          <a:p>
            <a:pPr algn="just"/>
            <a:r>
              <a:rPr lang="ru-RU" sz="1600" dirty="0" smtClean="0"/>
              <a:t>	После записи числа в регистр (после времени задержки одного разряда) могут быть поданы </a:t>
            </a:r>
            <a:r>
              <a:rPr lang="ru-RU" sz="1600" dirty="0" err="1" smtClean="0"/>
              <a:t>m</a:t>
            </a:r>
            <a:r>
              <a:rPr lang="ru-RU" sz="1600" dirty="0" smtClean="0"/>
              <a:t> – 1 сигналов чтения (</a:t>
            </a:r>
            <a:r>
              <a:rPr lang="ru-RU" sz="1600" dirty="0" err="1" smtClean="0"/>
              <a:t>Тсч</a:t>
            </a:r>
            <a:r>
              <a:rPr lang="ru-RU" sz="1600" dirty="0" smtClean="0"/>
              <a:t>.), обеспечивающие вывод информации из регистра (начиная со старшего разряда Q</a:t>
            </a:r>
            <a:r>
              <a:rPr lang="en-GB" sz="1600" dirty="0" smtClean="0"/>
              <a:t>m</a:t>
            </a:r>
            <a:r>
              <a:rPr lang="ru-RU" sz="1600" dirty="0" smtClean="0"/>
              <a:t>) при сдвиге вправо. </a:t>
            </a:r>
          </a:p>
          <a:p>
            <a:pPr algn="just"/>
            <a:r>
              <a:rPr lang="ru-RU" sz="1600" dirty="0" smtClean="0"/>
              <a:t>	При реализации такой схемы надо учитывать условие </a:t>
            </a:r>
            <a:r>
              <a:rPr lang="ru-RU" sz="1600" dirty="0" err="1" smtClean="0"/>
              <a:t>Тзап</a:t>
            </a:r>
            <a:r>
              <a:rPr lang="ru-RU" sz="1600" dirty="0" smtClean="0"/>
              <a:t>·</a:t>
            </a:r>
            <a:r>
              <a:rPr lang="en-GB" sz="1600" dirty="0" smtClean="0"/>
              <a:t>T</a:t>
            </a:r>
            <a:r>
              <a:rPr lang="kk-KZ" sz="1600" dirty="0" smtClean="0"/>
              <a:t>сч</a:t>
            </a:r>
            <a:r>
              <a:rPr lang="ru-RU" sz="1600" dirty="0" smtClean="0"/>
              <a:t>.=0</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14290"/>
            <a:ext cx="8429684" cy="1077218"/>
          </a:xfrm>
          <a:prstGeom prst="rect">
            <a:avLst/>
          </a:prstGeom>
          <a:noFill/>
        </p:spPr>
        <p:txBody>
          <a:bodyPr wrap="square" rtlCol="0">
            <a:spAutoFit/>
          </a:bodyPr>
          <a:lstStyle/>
          <a:p>
            <a:pPr algn="just"/>
            <a:r>
              <a:rPr lang="ru-RU" sz="1600" b="1" dirty="0" smtClean="0"/>
              <a:t>Задача: </a:t>
            </a:r>
            <a:r>
              <a:rPr lang="ru-RU" sz="1600" dirty="0" smtClean="0"/>
              <a:t>Дан 4-разрядный регистр с параллельным приемом и последовательной выдачей информации. В него записано число 1011</a:t>
            </a:r>
            <a:r>
              <a:rPr lang="ru-RU" sz="1200" dirty="0" smtClean="0"/>
              <a:t>2. </a:t>
            </a:r>
            <a:r>
              <a:rPr lang="ru-RU" sz="1600" dirty="0" smtClean="0"/>
              <a:t>Определите, какие биты будут передаваться на выход при каждом тактовом цикле, если выход данных осуществляется с младшего разряда (правый бит выходит первым).</a:t>
            </a:r>
            <a:endParaRPr lang="ru-RU" sz="1600" dirty="0"/>
          </a:p>
        </p:txBody>
      </p:sp>
      <p:sp>
        <p:nvSpPr>
          <p:cNvPr id="7" name="TextBox 6"/>
          <p:cNvSpPr txBox="1"/>
          <p:nvPr/>
        </p:nvSpPr>
        <p:spPr>
          <a:xfrm>
            <a:off x="357158" y="1357298"/>
            <a:ext cx="8215370" cy="3539430"/>
          </a:xfrm>
          <a:prstGeom prst="rect">
            <a:avLst/>
          </a:prstGeom>
          <a:noFill/>
        </p:spPr>
        <p:txBody>
          <a:bodyPr wrap="square" rtlCol="0">
            <a:spAutoFit/>
          </a:bodyPr>
          <a:lstStyle/>
          <a:p>
            <a:pPr algn="just"/>
            <a:r>
              <a:rPr lang="ru-RU" sz="1600" b="1" dirty="0" smtClean="0"/>
              <a:t>Решение: </a:t>
            </a:r>
          </a:p>
          <a:p>
            <a:pPr marL="342900" indent="-342900" algn="just">
              <a:buAutoNum type="arabicPeriod"/>
            </a:pPr>
            <a:r>
              <a:rPr lang="ru-RU" sz="1600" dirty="0" smtClean="0"/>
              <a:t>Начальная загрузка регистра:</a:t>
            </a:r>
          </a:p>
          <a:p>
            <a:pPr marL="342900" indent="-342900" algn="just"/>
            <a:r>
              <a:rPr lang="ru-RU" sz="1600" dirty="0" smtClean="0"/>
              <a:t>Регистр после записи данных содержит: </a:t>
            </a:r>
            <a:r>
              <a:rPr lang="en-GB" sz="1600" dirty="0" smtClean="0"/>
              <a:t>[1 0 1 1 ]</a:t>
            </a:r>
          </a:p>
          <a:p>
            <a:pPr marL="342900" indent="-342900" algn="just"/>
            <a:r>
              <a:rPr lang="en-GB" sz="1600" dirty="0" smtClean="0"/>
              <a:t>(</a:t>
            </a:r>
            <a:r>
              <a:rPr lang="kk-KZ" sz="1600" dirty="0" smtClean="0"/>
              <a:t>где </a:t>
            </a:r>
            <a:r>
              <a:rPr lang="ru-RU" sz="1600" dirty="0" smtClean="0"/>
              <a:t>1 -</a:t>
            </a:r>
            <a:r>
              <a:rPr lang="kk-KZ" sz="1600" dirty="0" smtClean="0"/>
              <a:t> старший разряд; 1 – младший разряд</a:t>
            </a:r>
            <a:r>
              <a:rPr lang="en-GB" sz="1600" dirty="0" smtClean="0"/>
              <a:t>)</a:t>
            </a:r>
            <a:endParaRPr lang="ru-RU" sz="1600" dirty="0" smtClean="0"/>
          </a:p>
          <a:p>
            <a:pPr marL="342900" indent="-342900" algn="just"/>
            <a:endParaRPr lang="ru-RU" sz="1600" dirty="0" smtClean="0"/>
          </a:p>
          <a:p>
            <a:pPr marL="342900" indent="-342900" algn="just"/>
            <a:r>
              <a:rPr lang="ru-RU" sz="1600" dirty="0" smtClean="0"/>
              <a:t>2. Передача битов последовательно (младший бит выходит первым):</a:t>
            </a:r>
          </a:p>
          <a:p>
            <a:pPr marL="342900" indent="-342900" algn="just"/>
            <a:r>
              <a:rPr lang="ru-RU" sz="1600" dirty="0" smtClean="0"/>
              <a:t>Такт 1 – выходит 1, в регистре остается </a:t>
            </a:r>
            <a:r>
              <a:rPr lang="en-GB" sz="1600" dirty="0" smtClean="0"/>
              <a:t>[</a:t>
            </a:r>
            <a:r>
              <a:rPr lang="kk-KZ" sz="1600" dirty="0" smtClean="0"/>
              <a:t>1 / 0 / 1</a:t>
            </a:r>
            <a:r>
              <a:rPr lang="en-GB" sz="1600" dirty="0" smtClean="0"/>
              <a:t>]</a:t>
            </a:r>
            <a:r>
              <a:rPr lang="ru-RU" sz="1600" dirty="0" smtClean="0"/>
              <a:t>;</a:t>
            </a:r>
          </a:p>
          <a:p>
            <a:pPr marL="342900" indent="-342900" algn="just"/>
            <a:r>
              <a:rPr lang="ru-RU" sz="1600" dirty="0" smtClean="0"/>
              <a:t>Такт 2 – выходит 1, в регистре остается </a:t>
            </a:r>
            <a:r>
              <a:rPr lang="en-GB" sz="1600" dirty="0" smtClean="0"/>
              <a:t>[1 / 0]</a:t>
            </a:r>
            <a:r>
              <a:rPr lang="ru-RU" sz="1600" dirty="0" smtClean="0"/>
              <a:t>;</a:t>
            </a:r>
          </a:p>
          <a:p>
            <a:pPr marL="342900" indent="-342900" algn="just"/>
            <a:r>
              <a:rPr lang="ru-RU" sz="1600" dirty="0" smtClean="0"/>
              <a:t>Такт 3 – выходит 0, в регистре остается </a:t>
            </a:r>
            <a:r>
              <a:rPr lang="en-US" sz="1600" dirty="0" smtClean="0"/>
              <a:t>[1]</a:t>
            </a:r>
            <a:r>
              <a:rPr lang="ru-RU" sz="1600" dirty="0" smtClean="0"/>
              <a:t>;</a:t>
            </a:r>
          </a:p>
          <a:p>
            <a:pPr marL="342900" indent="-342900" algn="just"/>
            <a:r>
              <a:rPr lang="ru-RU" sz="1600" dirty="0" smtClean="0"/>
              <a:t>Такт 4 – выходит 1, регистр пуст</a:t>
            </a:r>
          </a:p>
          <a:p>
            <a:pPr marL="342900" indent="-342900" algn="just"/>
            <a:endParaRPr lang="ru-RU" sz="1600" dirty="0" smtClean="0"/>
          </a:p>
          <a:p>
            <a:pPr marL="342900" indent="-342900" algn="just"/>
            <a:r>
              <a:rPr lang="ru-RU" sz="1600" dirty="0" smtClean="0"/>
              <a:t>3. Порядок битов: 1→1→0→1</a:t>
            </a:r>
            <a:endParaRPr lang="kk-KZ" sz="1600" dirty="0" smtClean="0"/>
          </a:p>
          <a:p>
            <a:pPr marL="342900" indent="-342900" algn="just"/>
            <a:endParaRPr lang="ru-RU" sz="1600" dirty="0" smtClean="0"/>
          </a:p>
          <a:p>
            <a:pPr marL="342900" indent="-342900" algn="just"/>
            <a:endParaRPr lang="ru-RU" sz="1600" dirty="0" smtClean="0"/>
          </a:p>
        </p:txBody>
      </p:sp>
      <p:sp>
        <p:nvSpPr>
          <p:cNvPr id="10" name="TextBox 9"/>
          <p:cNvSpPr txBox="1"/>
          <p:nvPr/>
        </p:nvSpPr>
        <p:spPr>
          <a:xfrm>
            <a:off x="428597" y="4500570"/>
            <a:ext cx="8358246" cy="830997"/>
          </a:xfrm>
          <a:prstGeom prst="rect">
            <a:avLst/>
          </a:prstGeom>
          <a:noFill/>
        </p:spPr>
        <p:txBody>
          <a:bodyPr wrap="square" rtlCol="0">
            <a:spAutoFit/>
          </a:bodyPr>
          <a:lstStyle/>
          <a:p>
            <a:pPr algn="just"/>
            <a:r>
              <a:rPr lang="ru-RU" sz="1600" dirty="0" smtClean="0"/>
              <a:t>	Регистр с параллельным приемом и последовательной выдачей позволяет быстро загружать данные и передавать их по одному биту в тактовом режиме. Это удобно, например, для передачи данных по последовательным интерфейсам. </a:t>
            </a:r>
            <a:endParaRPr lang="ru-RU" sz="16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85720" y="214290"/>
            <a:ext cx="8501122" cy="369332"/>
          </a:xfrm>
          <a:prstGeom prst="rect">
            <a:avLst/>
          </a:prstGeom>
          <a:noFill/>
        </p:spPr>
        <p:txBody>
          <a:bodyPr wrap="square" rtlCol="0">
            <a:spAutoFit/>
          </a:bodyPr>
          <a:lstStyle/>
          <a:p>
            <a:r>
              <a:rPr lang="ru-RU" dirty="0" smtClean="0"/>
              <a:t>5. </a:t>
            </a:r>
            <a:r>
              <a:rPr lang="ru-RU" b="1" dirty="0" smtClean="0"/>
              <a:t>Комбинированные</a:t>
            </a:r>
            <a:r>
              <a:rPr lang="ru-RU" dirty="0" smtClean="0"/>
              <a:t>, с различными способами приема и выдачи информации</a:t>
            </a:r>
            <a:endParaRPr lang="ru-RU" dirty="0"/>
          </a:p>
        </p:txBody>
      </p:sp>
      <p:pic>
        <p:nvPicPr>
          <p:cNvPr id="7173" name="Picture 5"/>
          <p:cNvPicPr>
            <a:picLocks noChangeAspect="1" noChangeArrowheads="1"/>
          </p:cNvPicPr>
          <p:nvPr/>
        </p:nvPicPr>
        <p:blipFill>
          <a:blip r:embed="rId2"/>
          <a:srcRect/>
          <a:stretch>
            <a:fillRect/>
          </a:stretch>
        </p:blipFill>
        <p:spPr bwMode="auto">
          <a:xfrm>
            <a:off x="500034" y="571480"/>
            <a:ext cx="5172726" cy="2000264"/>
          </a:xfrm>
          <a:prstGeom prst="rect">
            <a:avLst/>
          </a:prstGeom>
          <a:noFill/>
          <a:ln w="9525">
            <a:noFill/>
            <a:miter lim="800000"/>
            <a:headEnd/>
            <a:tailEnd/>
          </a:ln>
          <a:effectLst/>
        </p:spPr>
      </p:pic>
      <p:sp>
        <p:nvSpPr>
          <p:cNvPr id="17" name="TextBox 16"/>
          <p:cNvSpPr txBox="1"/>
          <p:nvPr/>
        </p:nvSpPr>
        <p:spPr>
          <a:xfrm>
            <a:off x="285720" y="2643182"/>
            <a:ext cx="8501122" cy="1815882"/>
          </a:xfrm>
          <a:prstGeom prst="rect">
            <a:avLst/>
          </a:prstGeom>
          <a:noFill/>
        </p:spPr>
        <p:txBody>
          <a:bodyPr wrap="square" rtlCol="0">
            <a:spAutoFit/>
          </a:bodyPr>
          <a:lstStyle/>
          <a:p>
            <a:pPr algn="just"/>
            <a:r>
              <a:rPr lang="ru-RU" sz="1600" dirty="0" smtClean="0"/>
              <a:t>	Данный регистр который позволяет вводить информацию при сдвиге вправо (со старшего разряда </a:t>
            </a:r>
            <a:r>
              <a:rPr lang="en-GB" sz="1600" dirty="0" smtClean="0"/>
              <a:t>D0</a:t>
            </a:r>
            <a:r>
              <a:rPr lang="ru-RU" sz="1600" dirty="0" smtClean="0"/>
              <a:t>) при подаче </a:t>
            </a:r>
            <a:r>
              <a:rPr lang="en-GB" sz="1600" dirty="0" smtClean="0"/>
              <a:t>m</a:t>
            </a:r>
            <a:r>
              <a:rPr lang="ru-RU" sz="1600" dirty="0" smtClean="0"/>
              <a:t> управляющих сигналов </a:t>
            </a:r>
            <a:r>
              <a:rPr lang="ru-RU" sz="1600" dirty="0" err="1" smtClean="0"/>
              <a:t>Тсд.пр</a:t>
            </a:r>
            <a:r>
              <a:rPr lang="ru-RU" sz="1600" dirty="0" smtClean="0"/>
              <a:t>. или при сдвиге влево (с младшего разряда </a:t>
            </a:r>
            <a:r>
              <a:rPr lang="en-GB" sz="1600" dirty="0" smtClean="0"/>
              <a:t>D1</a:t>
            </a:r>
            <a:r>
              <a:rPr lang="ru-RU" sz="1600" dirty="0" smtClean="0"/>
              <a:t>)</a:t>
            </a:r>
            <a:r>
              <a:rPr lang="en-GB" sz="1600" dirty="0" smtClean="0"/>
              <a:t> </a:t>
            </a:r>
            <a:r>
              <a:rPr lang="ru-RU" sz="1600" dirty="0" smtClean="0"/>
              <a:t>при подаче </a:t>
            </a:r>
            <a:r>
              <a:rPr lang="en-GB" sz="1600" dirty="0" smtClean="0"/>
              <a:t>m </a:t>
            </a:r>
            <a:r>
              <a:rPr lang="ru-RU" sz="1600" dirty="0" smtClean="0"/>
              <a:t>управляющих сигналов </a:t>
            </a:r>
            <a:r>
              <a:rPr lang="ru-RU" sz="1600" dirty="0" err="1" smtClean="0"/>
              <a:t>Тсд.л</a:t>
            </a:r>
            <a:r>
              <a:rPr lang="ru-RU" sz="1600" dirty="0" smtClean="0"/>
              <a:t>.</a:t>
            </a:r>
          </a:p>
          <a:p>
            <a:pPr algn="just"/>
            <a:r>
              <a:rPr lang="ru-RU" sz="1600" dirty="0" smtClean="0"/>
              <a:t>	Аналогично могут быть построены схемы, обеспечивающие циклический сдвиг вправо или влево, а также схемы, обеспечивающие ввод со старшего разряда и вывод с младшего или наоборот.</a:t>
            </a:r>
          </a:p>
          <a:p>
            <a:pPr algn="just"/>
            <a:r>
              <a:rPr lang="ru-RU" sz="1600" dirty="0" smtClean="0"/>
              <a:t>	</a:t>
            </a:r>
            <a:endParaRPr lang="ru-RU" sz="1600" dirty="0"/>
          </a:p>
        </p:txBody>
      </p:sp>
      <p:sp>
        <p:nvSpPr>
          <p:cNvPr id="19" name="Прямоугольник 18"/>
          <p:cNvSpPr/>
          <p:nvPr/>
        </p:nvSpPr>
        <p:spPr>
          <a:xfrm>
            <a:off x="214282" y="4214818"/>
            <a:ext cx="8643998" cy="2308324"/>
          </a:xfrm>
          <a:prstGeom prst="rect">
            <a:avLst/>
          </a:prstGeom>
        </p:spPr>
        <p:txBody>
          <a:bodyPr wrap="square">
            <a:spAutoFit/>
          </a:bodyPr>
          <a:lstStyle/>
          <a:p>
            <a:pPr algn="just"/>
            <a:r>
              <a:rPr lang="ru-RU" sz="1600" dirty="0" smtClean="0"/>
              <a:t>Различают одно- и многоканальные регистры в зависимости от числа источников информации, с которых она поступает на входы регистра.</a:t>
            </a:r>
          </a:p>
          <a:p>
            <a:pPr algn="just"/>
            <a:r>
              <a:rPr lang="ru-RU" sz="1600" dirty="0" smtClean="0"/>
              <a:t>	В простейшем регистре триггеры соединены последовательно, то есть выходы предыдущего триггера передают информацию на входы последующего. Тактовые входы С триггеров соединены параллельно. </a:t>
            </a:r>
          </a:p>
          <a:p>
            <a:pPr algn="just"/>
            <a:endParaRPr lang="ru-RU" sz="1600" dirty="0" smtClean="0"/>
          </a:p>
          <a:p>
            <a:pPr algn="just"/>
            <a:r>
              <a:rPr lang="ru-RU" sz="1600" dirty="0" smtClean="0"/>
              <a:t>Если к входу каждого триггера добавить разрешающую логику, то можно осуществить параллельную загрузку данных в регистр. Можно предусмотреть логическую схему параллельного отображения выходных данных..</a:t>
            </a:r>
            <a:endParaRPr lang="ru-RU" sz="16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28596" y="214290"/>
            <a:ext cx="8501122" cy="369332"/>
          </a:xfrm>
          <a:prstGeom prst="rect">
            <a:avLst/>
          </a:prstGeom>
          <a:noFill/>
        </p:spPr>
        <p:txBody>
          <a:bodyPr wrap="square" rtlCol="0">
            <a:spAutoFit/>
          </a:bodyPr>
          <a:lstStyle/>
          <a:p>
            <a:r>
              <a:rPr lang="ru-RU" dirty="0" smtClean="0"/>
              <a:t>6. </a:t>
            </a:r>
            <a:r>
              <a:rPr lang="ru-RU" b="1" dirty="0" smtClean="0"/>
              <a:t>Реверсивные</a:t>
            </a:r>
            <a:r>
              <a:rPr lang="ru-RU" dirty="0" smtClean="0"/>
              <a:t> – осуществляющие сдвиг влево или вправо</a:t>
            </a:r>
            <a:endParaRPr lang="ru-RU" dirty="0"/>
          </a:p>
        </p:txBody>
      </p:sp>
      <p:pic>
        <p:nvPicPr>
          <p:cNvPr id="7174" name="Picture 6"/>
          <p:cNvPicPr>
            <a:picLocks noChangeAspect="1" noChangeArrowheads="1"/>
          </p:cNvPicPr>
          <p:nvPr/>
        </p:nvPicPr>
        <p:blipFill>
          <a:blip r:embed="rId2"/>
          <a:srcRect/>
          <a:stretch>
            <a:fillRect/>
          </a:stretch>
        </p:blipFill>
        <p:spPr bwMode="auto">
          <a:xfrm>
            <a:off x="500033" y="500042"/>
            <a:ext cx="6035083" cy="1714512"/>
          </a:xfrm>
          <a:prstGeom prst="rect">
            <a:avLst/>
          </a:prstGeom>
          <a:noFill/>
          <a:ln w="9525">
            <a:noFill/>
            <a:miter lim="800000"/>
            <a:headEnd/>
            <a:tailEnd/>
          </a:ln>
          <a:effectLst/>
        </p:spPr>
      </p:pic>
      <p:sp>
        <p:nvSpPr>
          <p:cNvPr id="8" name="Прямоугольник 7"/>
          <p:cNvSpPr/>
          <p:nvPr/>
        </p:nvSpPr>
        <p:spPr>
          <a:xfrm>
            <a:off x="714348" y="2357430"/>
            <a:ext cx="7929618" cy="1569660"/>
          </a:xfrm>
          <a:prstGeom prst="rect">
            <a:avLst/>
          </a:prstGeom>
        </p:spPr>
        <p:txBody>
          <a:bodyPr wrap="square">
            <a:spAutoFit/>
          </a:bodyPr>
          <a:lstStyle/>
          <a:p>
            <a:pPr algn="just"/>
            <a:r>
              <a:rPr lang="ru-RU" sz="1600" dirty="0" smtClean="0"/>
              <a:t>	Регистры могут быть двунаправленные или, иначе, реверсивные, то есть записанную информацию можно сдвигать по линейке триггеров вправо или влево. Для включения режима сдвига предусматривают специальный вход.</a:t>
            </a:r>
          </a:p>
          <a:p>
            <a:pPr algn="just"/>
            <a:r>
              <a:rPr lang="ru-RU" sz="1600" dirty="0" smtClean="0"/>
              <a:t>	Существуют многорежимные регистры, у которых входные и выходные линии данных объединены в одну линию (порт данных). Эта линия по соответствующей команде (то есть имеет дополнительный вход) может быть и входной и выходной.</a:t>
            </a:r>
            <a:endParaRPr lang="ru-RU" sz="16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4282" y="214290"/>
            <a:ext cx="2967031" cy="369332"/>
          </a:xfrm>
          <a:prstGeom prst="rect">
            <a:avLst/>
          </a:prstGeom>
          <a:noFill/>
        </p:spPr>
        <p:txBody>
          <a:bodyPr wrap="none" rtlCol="0">
            <a:spAutoFit/>
          </a:bodyPr>
          <a:lstStyle/>
          <a:p>
            <a:r>
              <a:rPr lang="ru-RU" b="1" dirty="0" smtClean="0"/>
              <a:t>Регистры хранения памяти:</a:t>
            </a:r>
            <a:endParaRPr lang="ru-RU" b="1" dirty="0"/>
          </a:p>
        </p:txBody>
      </p:sp>
      <p:sp>
        <p:nvSpPr>
          <p:cNvPr id="6" name="Прямоугольник 5"/>
          <p:cNvSpPr/>
          <p:nvPr/>
        </p:nvSpPr>
        <p:spPr>
          <a:xfrm>
            <a:off x="357158" y="610136"/>
            <a:ext cx="8358246" cy="5755422"/>
          </a:xfrm>
          <a:prstGeom prst="rect">
            <a:avLst/>
          </a:prstGeom>
        </p:spPr>
        <p:txBody>
          <a:bodyPr wrap="square">
            <a:spAutoFit/>
          </a:bodyPr>
          <a:lstStyle/>
          <a:p>
            <a:pPr algn="just"/>
            <a:r>
              <a:rPr lang="ru-RU" sz="1600" dirty="0" smtClean="0"/>
              <a:t>	Регистры с </a:t>
            </a:r>
            <a:r>
              <a:rPr lang="ru-RU" sz="1600" b="1" i="1" dirty="0" smtClean="0"/>
              <a:t>параллельным приемом и выдачей информации </a:t>
            </a:r>
            <a:r>
              <a:rPr lang="ru-RU" sz="1600" dirty="0" smtClean="0"/>
              <a:t>служат для хранения информации и называются регистрами памяти или хранения. Их  назначение  – хранить  двоичную  информацию  небольшого объема в течение некоторого промежутка времени. Эти регистры представляют собой </a:t>
            </a:r>
            <a:r>
              <a:rPr lang="ru-RU" sz="1600" i="1" dirty="0" smtClean="0"/>
              <a:t>набор триггеров</a:t>
            </a:r>
            <a:r>
              <a:rPr lang="ru-RU" sz="1600" dirty="0" smtClean="0"/>
              <a:t>, каждый из которых </a:t>
            </a:r>
            <a:r>
              <a:rPr lang="ru-RU" sz="1600" b="1" dirty="0" smtClean="0"/>
              <a:t>хранит один разряд двоичного числа</a:t>
            </a:r>
            <a:r>
              <a:rPr lang="ru-RU" sz="1600" dirty="0" smtClean="0"/>
              <a:t>. </a:t>
            </a:r>
          </a:p>
          <a:p>
            <a:pPr algn="just"/>
            <a:r>
              <a:rPr lang="ru-RU" sz="1600" dirty="0" smtClean="0"/>
              <a:t>	В параллельных регистрах каждый из триггеров имеет свой независимый информационный вход (D) и свой независимый информационный выход. Тактовые входы (С) всех триггеров соединены между собой. В результате параллельный регистр представляет со- бой многоразрядный, многовходовый триггер.</a:t>
            </a:r>
          </a:p>
          <a:p>
            <a:pPr algn="just"/>
            <a:r>
              <a:rPr lang="ru-RU" sz="1600" dirty="0" smtClean="0"/>
              <a:t>	Ввод (запись) и вывод (считывание) информации производятся одновременно во всех разрядах параллельным кодом. </a:t>
            </a:r>
          </a:p>
          <a:p>
            <a:pPr algn="just"/>
            <a:endParaRPr lang="ru-RU" sz="1600" dirty="0" smtClean="0"/>
          </a:p>
          <a:p>
            <a:pPr algn="just"/>
            <a:r>
              <a:rPr lang="ru-RU" sz="1600" dirty="0" smtClean="0"/>
              <a:t>Параллельные регистры, в свою очередь, делятся на две группы: </a:t>
            </a:r>
          </a:p>
          <a:p>
            <a:pPr algn="just">
              <a:buFontTx/>
              <a:buChar char="-"/>
            </a:pPr>
            <a:r>
              <a:rPr lang="ru-RU" sz="1600" dirty="0" smtClean="0"/>
              <a:t>регистры, срабатывающие по </a:t>
            </a:r>
            <a:r>
              <a:rPr lang="ru-RU" sz="1600" b="1" dirty="0" smtClean="0"/>
              <a:t>фронту</a:t>
            </a:r>
            <a:r>
              <a:rPr lang="ru-RU" sz="1600" dirty="0" smtClean="0"/>
              <a:t> управляющего </a:t>
            </a:r>
            <a:r>
              <a:rPr lang="ru-RU" sz="1600" b="1" dirty="0" smtClean="0"/>
              <a:t>сигнала С </a:t>
            </a:r>
            <a:r>
              <a:rPr lang="ru-RU" sz="1600" dirty="0" smtClean="0"/>
              <a:t>(или </a:t>
            </a:r>
            <a:r>
              <a:rPr lang="ru-RU" sz="1600" b="1" dirty="0" smtClean="0"/>
              <a:t>тактируемые регистры</a:t>
            </a:r>
            <a:r>
              <a:rPr lang="ru-RU" sz="1600" dirty="0" smtClean="0"/>
              <a:t>);</a:t>
            </a:r>
          </a:p>
          <a:p>
            <a:pPr algn="just">
              <a:buFontTx/>
              <a:buChar char="-"/>
            </a:pPr>
            <a:r>
              <a:rPr lang="ru-RU" sz="1600" dirty="0" smtClean="0"/>
              <a:t>регистры, срабатывающие по </a:t>
            </a:r>
            <a:r>
              <a:rPr lang="ru-RU" sz="1600" b="1" dirty="0" smtClean="0"/>
              <a:t>уровню управляющего сигнала С </a:t>
            </a:r>
            <a:r>
              <a:rPr lang="ru-RU" sz="1600" dirty="0" smtClean="0"/>
              <a:t>(или </a:t>
            </a:r>
            <a:r>
              <a:rPr lang="ru-RU" sz="1600" b="1" dirty="0" err="1" smtClean="0"/>
              <a:t>стробируемые</a:t>
            </a:r>
            <a:r>
              <a:rPr lang="ru-RU" sz="1600" b="1" dirty="0" smtClean="0"/>
              <a:t> регистры</a:t>
            </a:r>
            <a:r>
              <a:rPr lang="ru-RU" sz="1600" dirty="0" smtClean="0"/>
              <a:t>).</a:t>
            </a:r>
          </a:p>
          <a:p>
            <a:pPr algn="just">
              <a:buFontTx/>
              <a:buChar char="-"/>
            </a:pPr>
            <a:r>
              <a:rPr lang="ru-RU" sz="1600" dirty="0" smtClean="0"/>
              <a:t>Чаще всего в цифровых схемах используются регистры, управляемые фронтом (то есть тактируемые), однако и </a:t>
            </a:r>
            <a:r>
              <a:rPr lang="ru-RU" sz="1600" dirty="0" err="1" smtClean="0"/>
              <a:t>стробируемые</a:t>
            </a:r>
            <a:r>
              <a:rPr lang="ru-RU" sz="1600" dirty="0" smtClean="0"/>
              <a:t> регистры имеют свой круг задач, в которых их ничто не может заменить.</a:t>
            </a:r>
          </a:p>
          <a:p>
            <a:pPr algn="just">
              <a:buFontTx/>
              <a:buChar char="-"/>
            </a:pPr>
            <a:endParaRPr lang="ru-RU" sz="1600" dirty="0" smtClean="0"/>
          </a:p>
          <a:p>
            <a:pPr algn="just">
              <a:buFontTx/>
              <a:buChar char="-"/>
            </a:pPr>
            <a:r>
              <a:rPr lang="ru-RU" sz="1600" dirty="0" smtClean="0"/>
              <a:t>Если триггер имеет установочные входы и запись данных в регистр осуществляется по установочным входам, то ввод обеспечивается подачей информационных сигналов и управляющего сигнала на установочные входы в прямом или обратном кодах (–R, R, –S, S).</a:t>
            </a:r>
            <a:endParaRPr lang="ru-RU" sz="1600"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7158" y="285728"/>
            <a:ext cx="8358246" cy="1569660"/>
          </a:xfrm>
          <a:prstGeom prst="rect">
            <a:avLst/>
          </a:prstGeom>
        </p:spPr>
        <p:txBody>
          <a:bodyPr wrap="square">
            <a:spAutoFit/>
          </a:bodyPr>
          <a:lstStyle/>
          <a:p>
            <a:pPr algn="just"/>
            <a:r>
              <a:rPr lang="ru-RU" sz="1600" dirty="0" smtClean="0"/>
              <a:t>	Если триггер </a:t>
            </a:r>
            <a:r>
              <a:rPr lang="ru-RU" sz="1600" b="1" i="1" dirty="0" smtClean="0"/>
              <a:t>синхронный</a:t>
            </a:r>
            <a:r>
              <a:rPr lang="ru-RU" sz="1600" dirty="0" smtClean="0"/>
              <a:t> и не имеет установочных входов, то он представляет собой, по существу, наборы триггеров с независимыми информационными входами и обычно общим тактовым входом. С  приходом  очередного  тактового  импульса происходит обновление записанной информации.</a:t>
            </a:r>
          </a:p>
          <a:p>
            <a:pPr algn="just"/>
            <a:r>
              <a:rPr lang="ru-RU" sz="1600" dirty="0" smtClean="0"/>
              <a:t>	Если триггер </a:t>
            </a:r>
            <a:r>
              <a:rPr lang="ru-RU" sz="1600" b="1" dirty="0" smtClean="0"/>
              <a:t>асинхронный</a:t>
            </a:r>
            <a:r>
              <a:rPr lang="ru-RU" sz="1600" dirty="0" smtClean="0"/>
              <a:t>, то информация и управляющий сигнал  через  комбинаторную  логику  подаются  на  информационные входы (вход в триггере D).</a:t>
            </a:r>
            <a:endParaRPr lang="ru-RU" sz="1600"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4282" y="214290"/>
            <a:ext cx="2609689" cy="369332"/>
          </a:xfrm>
          <a:prstGeom prst="rect">
            <a:avLst/>
          </a:prstGeom>
          <a:noFill/>
        </p:spPr>
        <p:txBody>
          <a:bodyPr wrap="none" rtlCol="0">
            <a:spAutoFit/>
          </a:bodyPr>
          <a:lstStyle/>
          <a:p>
            <a:r>
              <a:rPr lang="ru-RU" b="1" dirty="0" smtClean="0"/>
              <a:t>Тактируемые  регистры:</a:t>
            </a:r>
            <a:endParaRPr lang="ru-RU" b="1" dirty="0"/>
          </a:p>
        </p:txBody>
      </p:sp>
      <p:sp>
        <p:nvSpPr>
          <p:cNvPr id="7" name="Прямоугольник 6"/>
          <p:cNvSpPr/>
          <p:nvPr/>
        </p:nvSpPr>
        <p:spPr>
          <a:xfrm>
            <a:off x="357158" y="571480"/>
            <a:ext cx="8429684" cy="584775"/>
          </a:xfrm>
          <a:prstGeom prst="rect">
            <a:avLst/>
          </a:prstGeom>
        </p:spPr>
        <p:txBody>
          <a:bodyPr wrap="square">
            <a:spAutoFit/>
          </a:bodyPr>
          <a:lstStyle/>
          <a:p>
            <a:pPr algn="just"/>
            <a:r>
              <a:rPr lang="ru-RU" sz="1600" dirty="0" smtClean="0"/>
              <a:t>	Принцип действия регистров, срабатывающих по фронту тактового сигнала, ничем не отличается от принципа действия D триггера. </a:t>
            </a:r>
            <a:endParaRPr lang="ru-RU" sz="1600" dirty="0"/>
          </a:p>
        </p:txBody>
      </p:sp>
      <p:sp>
        <p:nvSpPr>
          <p:cNvPr id="8" name="Прямоугольник 7"/>
          <p:cNvSpPr/>
          <p:nvPr/>
        </p:nvSpPr>
        <p:spPr>
          <a:xfrm>
            <a:off x="428596" y="1214422"/>
            <a:ext cx="8215370" cy="2308324"/>
          </a:xfrm>
          <a:prstGeom prst="rect">
            <a:avLst/>
          </a:prstGeom>
        </p:spPr>
        <p:txBody>
          <a:bodyPr wrap="square">
            <a:spAutoFit/>
          </a:bodyPr>
          <a:lstStyle/>
          <a:p>
            <a:pPr algn="just"/>
            <a:r>
              <a:rPr lang="ru-RU" sz="1600" dirty="0" smtClean="0"/>
              <a:t>	По положительному фронту тактового сигнала С каждый из выходов регистра устанавливается в тот уровень, который был в этот момент на соответствующем данному выходу входе D, и сохраняется таковым до прихода следующего положительного фронта сигнала С. То есть если триггер запоминает один сигнал (один двоичный разряд, один бит), то регистр запоминает сразу несколько (4, 6, 8, 16) сигналов (несколько разрядов, битов). Память регистра сохраняется до момента выключения питания схемы.</a:t>
            </a:r>
          </a:p>
          <a:p>
            <a:pPr algn="just"/>
            <a:endParaRPr lang="ru-RU" sz="1600" dirty="0" smtClean="0"/>
          </a:p>
          <a:p>
            <a:pPr algn="just"/>
            <a:r>
              <a:rPr lang="ru-RU" sz="1600" dirty="0" smtClean="0"/>
              <a:t>На рис. представлена схема регистра на D триггерах, в котором данные в прямом коде подаются на входы D1, D2, …, </a:t>
            </a:r>
            <a:r>
              <a:rPr lang="ru-RU" sz="1600" dirty="0" err="1" smtClean="0"/>
              <a:t>Dm</a:t>
            </a:r>
            <a:r>
              <a:rPr lang="ru-RU" sz="1600" dirty="0" smtClean="0"/>
              <a:t>. </a:t>
            </a:r>
            <a:endParaRPr lang="ru-RU" sz="1600" dirty="0"/>
          </a:p>
        </p:txBody>
      </p:sp>
      <p:grpSp>
        <p:nvGrpSpPr>
          <p:cNvPr id="11" name="Группа 10"/>
          <p:cNvGrpSpPr/>
          <p:nvPr/>
        </p:nvGrpSpPr>
        <p:grpSpPr>
          <a:xfrm>
            <a:off x="571472" y="3643314"/>
            <a:ext cx="5357813" cy="2195942"/>
            <a:chOff x="571472" y="3643314"/>
            <a:chExt cx="5357813" cy="2195942"/>
          </a:xfrm>
        </p:grpSpPr>
        <p:pic>
          <p:nvPicPr>
            <p:cNvPr id="4099" name="Picture 3"/>
            <p:cNvPicPr>
              <a:picLocks noChangeAspect="1" noChangeArrowheads="1"/>
            </p:cNvPicPr>
            <p:nvPr/>
          </p:nvPicPr>
          <p:blipFill>
            <a:blip r:embed="rId2"/>
            <a:srcRect b="14556"/>
            <a:stretch>
              <a:fillRect/>
            </a:stretch>
          </p:blipFill>
          <p:spPr bwMode="auto">
            <a:xfrm>
              <a:off x="571472" y="3643314"/>
              <a:ext cx="5357813" cy="1785950"/>
            </a:xfrm>
            <a:prstGeom prst="rect">
              <a:avLst/>
            </a:prstGeom>
            <a:noFill/>
            <a:ln w="9525">
              <a:noFill/>
              <a:miter lim="800000"/>
              <a:headEnd/>
              <a:tailEnd/>
            </a:ln>
            <a:effectLst/>
          </p:spPr>
        </p:pic>
        <p:sp>
          <p:nvSpPr>
            <p:cNvPr id="10" name="TextBox 9"/>
            <p:cNvSpPr txBox="1"/>
            <p:nvPr/>
          </p:nvSpPr>
          <p:spPr>
            <a:xfrm>
              <a:off x="857224" y="5500702"/>
              <a:ext cx="4312847" cy="338554"/>
            </a:xfrm>
            <a:prstGeom prst="rect">
              <a:avLst/>
            </a:prstGeom>
            <a:noFill/>
          </p:spPr>
          <p:txBody>
            <a:bodyPr wrap="none" rtlCol="0">
              <a:spAutoFit/>
            </a:bodyPr>
            <a:lstStyle/>
            <a:p>
              <a:r>
                <a:rPr lang="ru-RU" sz="1600" dirty="0" smtClean="0"/>
                <a:t>Рис. Запись информации параллельным кодом</a:t>
              </a:r>
              <a:endParaRPr lang="ru-RU" sz="1600" dirty="0"/>
            </a:p>
          </p:txBody>
        </p:sp>
      </p:gr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85728"/>
            <a:ext cx="8501122" cy="1323439"/>
          </a:xfrm>
          <a:prstGeom prst="rect">
            <a:avLst/>
          </a:prstGeom>
        </p:spPr>
        <p:txBody>
          <a:bodyPr wrap="square">
            <a:spAutoFit/>
          </a:bodyPr>
          <a:lstStyle/>
          <a:p>
            <a:pPr algn="just"/>
            <a:r>
              <a:rPr lang="ru-RU" sz="1600" dirty="0" smtClean="0"/>
              <a:t>	Запись информации осуществляется фронтом сигнала </a:t>
            </a:r>
            <a:r>
              <a:rPr lang="ru-RU" sz="1600" dirty="0" err="1" smtClean="0"/>
              <a:t>Тзап</a:t>
            </a:r>
            <a:r>
              <a:rPr lang="ru-RU" sz="1600" dirty="0" smtClean="0"/>
              <a:t> (тактовый командный импульс), одновременно поступающего на входы С всех триггеров.</a:t>
            </a:r>
          </a:p>
          <a:p>
            <a:pPr algn="just"/>
            <a:endParaRPr lang="ru-RU" sz="1600" dirty="0" smtClean="0"/>
          </a:p>
          <a:p>
            <a:pPr algn="just"/>
            <a:r>
              <a:rPr lang="ru-RU" sz="1600" dirty="0" smtClean="0"/>
              <a:t>На рис. представлена схема регистра на JK триггерах. В данной схеме данные подаются </a:t>
            </a:r>
            <a:r>
              <a:rPr lang="ru-RU" sz="1600" dirty="0" err="1" smtClean="0"/>
              <a:t>парафазным</a:t>
            </a:r>
            <a:r>
              <a:rPr lang="ru-RU" sz="1600" dirty="0" smtClean="0"/>
              <a:t> кодом (прямой код D1, D2 …, </a:t>
            </a:r>
            <a:r>
              <a:rPr lang="ru-RU" sz="1600" dirty="0" err="1" smtClean="0"/>
              <a:t>Dm</a:t>
            </a:r>
            <a:r>
              <a:rPr lang="ru-RU" sz="1600" dirty="0" smtClean="0"/>
              <a:t> – на вход J, обратный код – на вход К). </a:t>
            </a:r>
            <a:endParaRPr lang="ru-RU" sz="1600" dirty="0"/>
          </a:p>
        </p:txBody>
      </p:sp>
      <p:grpSp>
        <p:nvGrpSpPr>
          <p:cNvPr id="7" name="Группа 6"/>
          <p:cNvGrpSpPr/>
          <p:nvPr/>
        </p:nvGrpSpPr>
        <p:grpSpPr>
          <a:xfrm>
            <a:off x="357158" y="1643050"/>
            <a:ext cx="5837758" cy="2696008"/>
            <a:chOff x="357158" y="1643050"/>
            <a:chExt cx="5837758" cy="2696008"/>
          </a:xfrm>
        </p:grpSpPr>
        <p:pic>
          <p:nvPicPr>
            <p:cNvPr id="13314" name="Picture 2"/>
            <p:cNvPicPr>
              <a:picLocks noChangeAspect="1" noChangeArrowheads="1"/>
            </p:cNvPicPr>
            <p:nvPr/>
          </p:nvPicPr>
          <p:blipFill>
            <a:blip r:embed="rId2"/>
            <a:srcRect b="13978"/>
            <a:stretch>
              <a:fillRect/>
            </a:stretch>
          </p:blipFill>
          <p:spPr bwMode="auto">
            <a:xfrm>
              <a:off x="357158" y="1643050"/>
              <a:ext cx="5837758" cy="2286016"/>
            </a:xfrm>
            <a:prstGeom prst="rect">
              <a:avLst/>
            </a:prstGeom>
            <a:noFill/>
            <a:ln w="9525">
              <a:noFill/>
              <a:miter lim="800000"/>
              <a:headEnd/>
              <a:tailEnd/>
            </a:ln>
            <a:effectLst/>
          </p:spPr>
        </p:pic>
        <p:sp>
          <p:nvSpPr>
            <p:cNvPr id="6" name="TextBox 5"/>
            <p:cNvSpPr txBox="1"/>
            <p:nvPr/>
          </p:nvSpPr>
          <p:spPr>
            <a:xfrm>
              <a:off x="1214414" y="4000504"/>
              <a:ext cx="4117474" cy="338554"/>
            </a:xfrm>
            <a:prstGeom prst="rect">
              <a:avLst/>
            </a:prstGeom>
            <a:noFill/>
          </p:spPr>
          <p:txBody>
            <a:bodyPr wrap="none" rtlCol="0">
              <a:spAutoFit/>
            </a:bodyPr>
            <a:lstStyle/>
            <a:p>
              <a:r>
                <a:rPr lang="ru-RU" sz="1600" dirty="0" smtClean="0"/>
                <a:t>Рис. Запись информации </a:t>
              </a:r>
              <a:r>
                <a:rPr lang="ru-RU" sz="1600" dirty="0" err="1" smtClean="0"/>
                <a:t>парафазным</a:t>
              </a:r>
              <a:r>
                <a:rPr lang="ru-RU" sz="1600" dirty="0" smtClean="0"/>
                <a:t> кодом</a:t>
              </a:r>
              <a:endParaRPr lang="ru-RU" sz="1600" dirty="0"/>
            </a:p>
          </p:txBody>
        </p:sp>
      </p:grpSp>
      <p:sp>
        <p:nvSpPr>
          <p:cNvPr id="9" name="Прямоугольник 8"/>
          <p:cNvSpPr/>
          <p:nvPr/>
        </p:nvSpPr>
        <p:spPr>
          <a:xfrm>
            <a:off x="500034" y="4572008"/>
            <a:ext cx="8286808" cy="1569660"/>
          </a:xfrm>
          <a:prstGeom prst="rect">
            <a:avLst/>
          </a:prstGeom>
        </p:spPr>
        <p:txBody>
          <a:bodyPr wrap="square">
            <a:spAutoFit/>
          </a:bodyPr>
          <a:lstStyle/>
          <a:p>
            <a:pPr algn="just"/>
            <a:r>
              <a:rPr lang="ru-RU" sz="1600" dirty="0" smtClean="0"/>
              <a:t>	Изменение хранящейся информации в регистре памяти (запись новой информации) осуществляется после установки на входах D0 –</a:t>
            </a:r>
            <a:r>
              <a:rPr lang="ru-RU" sz="1600" dirty="0" err="1" smtClean="0"/>
              <a:t>Dm</a:t>
            </a:r>
            <a:r>
              <a:rPr lang="ru-RU" sz="1600" dirty="0" smtClean="0"/>
              <a:t> новой цифровой комбинации (информации) при поступлении определенного уровня (регистр на асинхронных триггерах или запись осуществляется по установочным входам триггера) или фронта синхросигнала (синхроимпульса) </a:t>
            </a:r>
            <a:r>
              <a:rPr lang="ru-RU" sz="1600" dirty="0" err="1" smtClean="0"/>
              <a:t>Тзап</a:t>
            </a:r>
            <a:r>
              <a:rPr lang="ru-RU" sz="1600" dirty="0" smtClean="0"/>
              <a:t> = С на вход «С» регистра (синхронные триггера с записью по информационным входам).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85728"/>
            <a:ext cx="8358246" cy="1569660"/>
          </a:xfrm>
          <a:prstGeom prst="rect">
            <a:avLst/>
          </a:prstGeom>
        </p:spPr>
        <p:txBody>
          <a:bodyPr wrap="square">
            <a:spAutoFit/>
          </a:bodyPr>
          <a:lstStyle/>
          <a:p>
            <a:pPr algn="just"/>
            <a:r>
              <a:rPr lang="ru-RU" sz="1600" dirty="0" smtClean="0"/>
              <a:t>	</a:t>
            </a:r>
            <a:r>
              <a:rPr lang="ru-RU" sz="1600" b="1" i="1" dirty="0" smtClean="0"/>
              <a:t>Количество  разрядов  </a:t>
            </a:r>
            <a:r>
              <a:rPr lang="ru-RU" sz="1600" dirty="0" smtClean="0"/>
              <a:t>записываемой  цифровой  информации определяется  </a:t>
            </a:r>
            <a:r>
              <a:rPr lang="ru-RU" sz="1600" b="1" i="1" dirty="0" smtClean="0"/>
              <a:t>разрядностью  регистра</a:t>
            </a:r>
            <a:r>
              <a:rPr lang="ru-RU" sz="1600" dirty="0" smtClean="0"/>
              <a:t>,  а  разрядность  регистра,  в свою очередь, – </a:t>
            </a:r>
            <a:r>
              <a:rPr lang="ru-RU" sz="1600" b="1" i="1" dirty="0" smtClean="0"/>
              <a:t>количеством триггеров</a:t>
            </a:r>
            <a:r>
              <a:rPr lang="ru-RU" sz="1600" dirty="0" smtClean="0"/>
              <a:t>, образующих этот регистр. </a:t>
            </a:r>
          </a:p>
          <a:p>
            <a:pPr algn="just"/>
            <a:r>
              <a:rPr lang="ru-RU" sz="1600" dirty="0" smtClean="0"/>
              <a:t>	В качестве разрядных триггеров регистра памяти используются триггеры, синхронизируемые уровнем или фронтом. </a:t>
            </a:r>
          </a:p>
          <a:p>
            <a:pPr algn="just"/>
            <a:endParaRPr lang="ru-RU" sz="1600" dirty="0"/>
          </a:p>
        </p:txBody>
      </p:sp>
      <p:sp>
        <p:nvSpPr>
          <p:cNvPr id="5" name="Прямоугольник 4"/>
          <p:cNvSpPr/>
          <p:nvPr/>
        </p:nvSpPr>
        <p:spPr>
          <a:xfrm>
            <a:off x="428596" y="1571612"/>
            <a:ext cx="8215370" cy="1077218"/>
          </a:xfrm>
          <a:prstGeom prst="rect">
            <a:avLst/>
          </a:prstGeom>
        </p:spPr>
        <p:txBody>
          <a:bodyPr wrap="square">
            <a:spAutoFit/>
          </a:bodyPr>
          <a:lstStyle/>
          <a:p>
            <a:pPr algn="just"/>
            <a:r>
              <a:rPr lang="ru-RU" sz="1600" dirty="0" smtClean="0"/>
              <a:t>	Наращивание разрядности регистров памяти достигается добавлением нужного числа триггеров, тактовые входы которых присоединяют к шине синхронизации.</a:t>
            </a:r>
          </a:p>
          <a:p>
            <a:pPr algn="just"/>
            <a:r>
              <a:rPr lang="ru-RU" sz="1600" dirty="0" smtClean="0"/>
              <a:t>	В стандартные серии входит несколько типов параллельных регистров, срабатывающих по фронту (рис). </a:t>
            </a:r>
            <a:endParaRPr lang="ru-RU" sz="1600" dirty="0"/>
          </a:p>
        </p:txBody>
      </p:sp>
      <p:pic>
        <p:nvPicPr>
          <p:cNvPr id="14338" name="Picture 2"/>
          <p:cNvPicPr>
            <a:picLocks noChangeAspect="1" noChangeArrowheads="1"/>
          </p:cNvPicPr>
          <p:nvPr/>
        </p:nvPicPr>
        <p:blipFill>
          <a:blip r:embed="rId2"/>
          <a:srcRect b="27054"/>
          <a:stretch>
            <a:fillRect/>
          </a:stretch>
        </p:blipFill>
        <p:spPr bwMode="auto">
          <a:xfrm>
            <a:off x="517662" y="2695574"/>
            <a:ext cx="6830698" cy="2019310"/>
          </a:xfrm>
          <a:prstGeom prst="rect">
            <a:avLst/>
          </a:prstGeom>
          <a:noFill/>
          <a:ln w="9525">
            <a:noFill/>
            <a:miter lim="800000"/>
            <a:headEnd/>
            <a:tailEnd/>
          </a:ln>
          <a:effectLst/>
        </p:spPr>
      </p:pic>
      <p:sp>
        <p:nvSpPr>
          <p:cNvPr id="7" name="TextBox 6"/>
          <p:cNvSpPr txBox="1"/>
          <p:nvPr/>
        </p:nvSpPr>
        <p:spPr>
          <a:xfrm>
            <a:off x="642910" y="4786322"/>
            <a:ext cx="6895670" cy="338554"/>
          </a:xfrm>
          <a:prstGeom prst="rect">
            <a:avLst/>
          </a:prstGeom>
          <a:noFill/>
        </p:spPr>
        <p:txBody>
          <a:bodyPr wrap="none" rtlCol="0">
            <a:spAutoFit/>
          </a:bodyPr>
          <a:lstStyle/>
          <a:p>
            <a:pPr algn="just"/>
            <a:r>
              <a:rPr lang="ru-RU" sz="1600" dirty="0" smtClean="0"/>
              <a:t>Рис. Параллельные регистры стандартных серий, срабатывающие по фронту</a:t>
            </a:r>
            <a:endParaRPr lang="ru-RU" sz="1600" dirty="0"/>
          </a:p>
        </p:txBody>
      </p:sp>
      <p:sp>
        <p:nvSpPr>
          <p:cNvPr id="8" name="Прямоугольник 7"/>
          <p:cNvSpPr/>
          <p:nvPr/>
        </p:nvSpPr>
        <p:spPr>
          <a:xfrm>
            <a:off x="500034" y="5072074"/>
            <a:ext cx="8286808" cy="1323439"/>
          </a:xfrm>
          <a:prstGeom prst="rect">
            <a:avLst/>
          </a:prstGeom>
        </p:spPr>
        <p:txBody>
          <a:bodyPr wrap="square">
            <a:spAutoFit/>
          </a:bodyPr>
          <a:lstStyle/>
          <a:p>
            <a:pPr algn="just"/>
            <a:r>
              <a:rPr lang="ru-RU" sz="1600" dirty="0" smtClean="0"/>
              <a:t>	Такие  регистры  различаются  количеством  разрядов,  наличием или  отсутствием  инверсных  выходов,  наличием  или  отсутствием </a:t>
            </a:r>
            <a:r>
              <a:rPr lang="ru-RU" sz="1600" b="1" dirty="0" smtClean="0"/>
              <a:t>входа сброса (не R</a:t>
            </a:r>
            <a:r>
              <a:rPr lang="ru-RU" sz="1600" dirty="0" smtClean="0"/>
              <a:t>) или </a:t>
            </a:r>
            <a:r>
              <a:rPr lang="ru-RU" sz="1600" b="1" dirty="0" smtClean="0"/>
              <a:t>разрешения записи (не WE</a:t>
            </a:r>
            <a:r>
              <a:rPr lang="ru-RU" sz="1600" dirty="0" smtClean="0"/>
              <a:t>), а также </a:t>
            </a:r>
            <a:r>
              <a:rPr lang="ru-RU" sz="1600" b="1" dirty="0" smtClean="0"/>
              <a:t>типом выходных каскадов (2С или 3С</a:t>
            </a:r>
            <a:r>
              <a:rPr lang="ru-RU" sz="1600" dirty="0" smtClean="0"/>
              <a:t>) и соответственно наличием или отсутствием </a:t>
            </a:r>
            <a:r>
              <a:rPr lang="ru-RU" sz="1600" b="1" dirty="0" smtClean="0"/>
              <a:t>входа разрешения «не EZ</a:t>
            </a:r>
            <a:r>
              <a:rPr lang="ru-RU" sz="1600" dirty="0" smtClean="0"/>
              <a:t>». </a:t>
            </a:r>
          </a:p>
          <a:p>
            <a:pPr algn="just"/>
            <a:r>
              <a:rPr lang="ru-RU" sz="1600" dirty="0" smtClean="0"/>
              <a:t>Иногда на схемах тактовый вход С обозначается </a:t>
            </a:r>
            <a:r>
              <a:rPr lang="ru-RU" sz="1600" b="1" dirty="0" smtClean="0"/>
              <a:t>WR – сигнал записи в регистр</a:t>
            </a:r>
            <a:r>
              <a:rPr lang="ru-RU" sz="1600" dirty="0" smtClean="0"/>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6858048" cy="830997"/>
          </a:xfrm>
          <a:prstGeom prst="rect">
            <a:avLst/>
          </a:prstGeom>
        </p:spPr>
        <p:txBody>
          <a:bodyPr wrap="square">
            <a:spAutoFit/>
          </a:bodyPr>
          <a:lstStyle/>
          <a:p>
            <a:pPr algn="just"/>
            <a:r>
              <a:rPr lang="ru-RU" sz="1600" dirty="0" smtClean="0"/>
              <a:t>В качестве примеров в табл. приведена таблица истинности регистра </a:t>
            </a:r>
            <a:r>
              <a:rPr lang="ru-RU" sz="1600" b="1" dirty="0" smtClean="0"/>
              <a:t>ИР27</a:t>
            </a:r>
            <a:r>
              <a:rPr lang="ru-RU" sz="1600" dirty="0" smtClean="0"/>
              <a:t>, и регистра </a:t>
            </a:r>
            <a:r>
              <a:rPr lang="ru-RU" sz="1600" b="1" dirty="0" smtClean="0"/>
              <a:t>ИР37</a:t>
            </a:r>
            <a:r>
              <a:rPr lang="ru-RU" sz="1600" dirty="0" smtClean="0"/>
              <a:t>. По переходу тактового сигнала С из 0 в 1 (положительный фронт) оба регистра записывают в себя входную информацию.</a:t>
            </a:r>
            <a:endParaRPr lang="ru-RU" sz="1600" dirty="0"/>
          </a:p>
        </p:txBody>
      </p:sp>
      <p:pic>
        <p:nvPicPr>
          <p:cNvPr id="15362" name="Picture 2"/>
          <p:cNvPicPr>
            <a:picLocks noChangeAspect="1" noChangeArrowheads="1"/>
          </p:cNvPicPr>
          <p:nvPr/>
        </p:nvPicPr>
        <p:blipFill>
          <a:blip r:embed="rId2"/>
          <a:srcRect/>
          <a:stretch>
            <a:fillRect/>
          </a:stretch>
        </p:blipFill>
        <p:spPr bwMode="auto">
          <a:xfrm>
            <a:off x="500034" y="1357298"/>
            <a:ext cx="3962400" cy="1466850"/>
          </a:xfrm>
          <a:prstGeom prst="rect">
            <a:avLst/>
          </a:prstGeom>
          <a:noFill/>
          <a:ln w="9525">
            <a:noFill/>
            <a:miter lim="800000"/>
            <a:headEnd/>
            <a:tailEnd/>
          </a:ln>
          <a:effectLst/>
        </p:spPr>
      </p:pic>
      <p:pic>
        <p:nvPicPr>
          <p:cNvPr id="6" name="Picture 2"/>
          <p:cNvPicPr>
            <a:picLocks noChangeAspect="1" noChangeArrowheads="1"/>
          </p:cNvPicPr>
          <p:nvPr/>
        </p:nvPicPr>
        <p:blipFill>
          <a:blip r:embed="rId3"/>
          <a:srcRect l="25888" r="50058" b="27054"/>
          <a:stretch>
            <a:fillRect/>
          </a:stretch>
        </p:blipFill>
        <p:spPr bwMode="auto">
          <a:xfrm>
            <a:off x="7286644" y="0"/>
            <a:ext cx="1643074" cy="2019310"/>
          </a:xfrm>
          <a:prstGeom prst="rect">
            <a:avLst/>
          </a:prstGeom>
          <a:noFill/>
          <a:ln w="9525">
            <a:noFill/>
            <a:miter lim="800000"/>
            <a:headEnd/>
            <a:tailEnd/>
          </a:ln>
          <a:effectLst/>
        </p:spPr>
      </p:pic>
      <p:pic>
        <p:nvPicPr>
          <p:cNvPr id="7" name="Picture 2"/>
          <p:cNvPicPr>
            <a:picLocks noChangeAspect="1" noChangeArrowheads="1"/>
          </p:cNvPicPr>
          <p:nvPr/>
        </p:nvPicPr>
        <p:blipFill>
          <a:blip r:embed="rId3"/>
          <a:srcRect l="77134" b="27054"/>
          <a:stretch>
            <a:fillRect/>
          </a:stretch>
        </p:blipFill>
        <p:spPr bwMode="auto">
          <a:xfrm>
            <a:off x="7582086" y="2071678"/>
            <a:ext cx="1561914" cy="2019310"/>
          </a:xfrm>
          <a:prstGeom prst="rect">
            <a:avLst/>
          </a:prstGeom>
          <a:noFill/>
          <a:ln w="9525">
            <a:noFill/>
            <a:miter lim="800000"/>
            <a:headEnd/>
            <a:tailEnd/>
          </a:ln>
          <a:effectLst/>
        </p:spPr>
      </p:pic>
      <p:pic>
        <p:nvPicPr>
          <p:cNvPr id="15363" name="Picture 3"/>
          <p:cNvPicPr>
            <a:picLocks noChangeAspect="1" noChangeArrowheads="1"/>
          </p:cNvPicPr>
          <p:nvPr/>
        </p:nvPicPr>
        <p:blipFill>
          <a:blip r:embed="rId4"/>
          <a:srcRect/>
          <a:stretch>
            <a:fillRect/>
          </a:stretch>
        </p:blipFill>
        <p:spPr bwMode="auto">
          <a:xfrm>
            <a:off x="428596" y="2857496"/>
            <a:ext cx="4029075" cy="1476375"/>
          </a:xfrm>
          <a:prstGeom prst="rect">
            <a:avLst/>
          </a:prstGeom>
          <a:noFill/>
          <a:ln w="9525">
            <a:noFill/>
            <a:miter lim="800000"/>
            <a:headEnd/>
            <a:tailEnd/>
          </a:ln>
          <a:effectLst/>
        </p:spPr>
      </p:pic>
      <p:sp>
        <p:nvSpPr>
          <p:cNvPr id="9" name="TextBox 8"/>
          <p:cNvSpPr txBox="1"/>
          <p:nvPr/>
        </p:nvSpPr>
        <p:spPr>
          <a:xfrm>
            <a:off x="4714876" y="1142984"/>
            <a:ext cx="2385588" cy="584775"/>
          </a:xfrm>
          <a:prstGeom prst="rect">
            <a:avLst/>
          </a:prstGeom>
          <a:noFill/>
        </p:spPr>
        <p:txBody>
          <a:bodyPr wrap="none" rtlCol="0">
            <a:spAutoFit/>
          </a:bodyPr>
          <a:lstStyle/>
          <a:p>
            <a:pPr algn="ctr"/>
            <a:r>
              <a:rPr lang="en-GB" sz="1600" dirty="0" smtClean="0"/>
              <a:t>WE – </a:t>
            </a:r>
            <a:r>
              <a:rPr lang="ru-RU" sz="1600" dirty="0" smtClean="0"/>
              <a:t>разрешение записи</a:t>
            </a:r>
          </a:p>
          <a:p>
            <a:pPr algn="ctr"/>
            <a:r>
              <a:rPr lang="en-GB" sz="1600" dirty="0" smtClean="0"/>
              <a:t>EZ - </a:t>
            </a:r>
            <a:r>
              <a:rPr lang="ru-RU" sz="1600" dirty="0" smtClean="0"/>
              <a:t>вход разрешения</a:t>
            </a:r>
            <a:endParaRPr lang="ru-RU" sz="1600" dirty="0"/>
          </a:p>
        </p:txBody>
      </p:sp>
      <p:sp>
        <p:nvSpPr>
          <p:cNvPr id="10" name="Прямоугольник 9"/>
          <p:cNvSpPr/>
          <p:nvPr/>
        </p:nvSpPr>
        <p:spPr>
          <a:xfrm>
            <a:off x="571472" y="4500570"/>
            <a:ext cx="8215370" cy="1077218"/>
          </a:xfrm>
          <a:prstGeom prst="rect">
            <a:avLst/>
          </a:prstGeom>
        </p:spPr>
        <p:txBody>
          <a:bodyPr wrap="square">
            <a:spAutoFit/>
          </a:bodyPr>
          <a:lstStyle/>
          <a:p>
            <a:pPr algn="just"/>
            <a:r>
              <a:rPr lang="ru-RU" sz="1600" dirty="0" smtClean="0"/>
              <a:t>Все регистры, имеющие выход с тремя состояниями, обеспечивают повышенную нагрузочную способность. </a:t>
            </a:r>
            <a:endParaRPr lang="en-GB" sz="1600" dirty="0" smtClean="0"/>
          </a:p>
          <a:p>
            <a:pPr algn="just"/>
            <a:r>
              <a:rPr lang="ru-RU" sz="1600" dirty="0" smtClean="0"/>
              <a:t>Задержка переключения  регистров  примерно  соответствует  задержке  переключения триггеров.</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285728"/>
            <a:ext cx="8358246" cy="2308324"/>
          </a:xfrm>
          <a:prstGeom prst="rect">
            <a:avLst/>
          </a:prstGeom>
        </p:spPr>
        <p:txBody>
          <a:bodyPr wrap="square">
            <a:spAutoFit/>
          </a:bodyPr>
          <a:lstStyle/>
          <a:p>
            <a:pPr algn="just"/>
            <a:r>
              <a:rPr lang="en-GB" sz="1600" dirty="0" smtClean="0"/>
              <a:t>	</a:t>
            </a:r>
            <a:r>
              <a:rPr lang="ru-RU" sz="1600" dirty="0" smtClean="0"/>
              <a:t>Одно из основных применений регистров состоит в </a:t>
            </a:r>
            <a:r>
              <a:rPr lang="ru-RU" sz="1600" b="1" dirty="0" smtClean="0"/>
              <a:t>хранении требуемого кода в течение нужного времени</a:t>
            </a:r>
            <a:r>
              <a:rPr lang="ru-RU" sz="1600" dirty="0" smtClean="0"/>
              <a:t>. </a:t>
            </a:r>
          </a:p>
          <a:p>
            <a:pPr algn="just"/>
            <a:r>
              <a:rPr lang="ru-RU" sz="1600" dirty="0" smtClean="0"/>
              <a:t>Регистры также могут применяться в составе вычислителей, выполняя </a:t>
            </a:r>
            <a:r>
              <a:rPr lang="ru-RU" sz="1600" b="1" dirty="0" smtClean="0"/>
              <a:t>функцию накопителя </a:t>
            </a:r>
            <a:r>
              <a:rPr lang="ru-RU" sz="1600" dirty="0" smtClean="0"/>
              <a:t>результата вычисления.</a:t>
            </a:r>
          </a:p>
          <a:p>
            <a:pPr algn="just"/>
            <a:endParaRPr lang="en-GB" sz="1600" dirty="0" smtClean="0"/>
          </a:p>
          <a:p>
            <a:pPr algn="just"/>
            <a:r>
              <a:rPr lang="ru-RU" sz="1600" dirty="0" smtClean="0"/>
              <a:t>Рассмотрим пример схемы такого вычислителя  – накапливающий сумматор.</a:t>
            </a:r>
          </a:p>
          <a:p>
            <a:pPr algn="just"/>
            <a:r>
              <a:rPr lang="ru-RU" sz="1600" dirty="0" smtClean="0"/>
              <a:t>В самом названии схемы отражена ее функция: она суммирует и накапливает результат. Накапливающий сумматор (рис. ) состоит из сумматора и выходного регистра, охваченных обратной связью.</a:t>
            </a:r>
            <a:endParaRPr lang="ru-RU" sz="1600" dirty="0"/>
          </a:p>
        </p:txBody>
      </p:sp>
      <p:grpSp>
        <p:nvGrpSpPr>
          <p:cNvPr id="7" name="Группа 6"/>
          <p:cNvGrpSpPr/>
          <p:nvPr/>
        </p:nvGrpSpPr>
        <p:grpSpPr>
          <a:xfrm>
            <a:off x="1000099" y="2500306"/>
            <a:ext cx="4878693" cy="1767314"/>
            <a:chOff x="1000099" y="2857496"/>
            <a:chExt cx="4878693" cy="1767314"/>
          </a:xfrm>
        </p:grpSpPr>
        <p:pic>
          <p:nvPicPr>
            <p:cNvPr id="16386" name="Picture 2"/>
            <p:cNvPicPr>
              <a:picLocks noChangeAspect="1" noChangeArrowheads="1"/>
            </p:cNvPicPr>
            <p:nvPr/>
          </p:nvPicPr>
          <p:blipFill>
            <a:blip r:embed="rId2"/>
            <a:srcRect b="20833"/>
            <a:stretch>
              <a:fillRect/>
            </a:stretch>
          </p:blipFill>
          <p:spPr bwMode="auto">
            <a:xfrm>
              <a:off x="1000099" y="2857496"/>
              <a:ext cx="4878693" cy="1357322"/>
            </a:xfrm>
            <a:prstGeom prst="rect">
              <a:avLst/>
            </a:prstGeom>
            <a:noFill/>
            <a:ln w="9525">
              <a:noFill/>
              <a:miter lim="800000"/>
              <a:headEnd/>
              <a:tailEnd/>
            </a:ln>
            <a:effectLst/>
          </p:spPr>
        </p:pic>
        <p:sp>
          <p:nvSpPr>
            <p:cNvPr id="6" name="TextBox 5"/>
            <p:cNvSpPr txBox="1"/>
            <p:nvPr/>
          </p:nvSpPr>
          <p:spPr>
            <a:xfrm>
              <a:off x="1785918" y="4286256"/>
              <a:ext cx="3978910" cy="338554"/>
            </a:xfrm>
            <a:prstGeom prst="rect">
              <a:avLst/>
            </a:prstGeom>
            <a:noFill/>
          </p:spPr>
          <p:txBody>
            <a:bodyPr wrap="none" rtlCol="0">
              <a:spAutoFit/>
            </a:bodyPr>
            <a:lstStyle/>
            <a:p>
              <a:r>
                <a:rPr lang="ru-RU" sz="1600" dirty="0" smtClean="0"/>
                <a:t>Рис. Структура накапливающего сумматора</a:t>
              </a:r>
              <a:endParaRPr lang="ru-RU" sz="1600" dirty="0"/>
            </a:p>
          </p:txBody>
        </p:sp>
      </p:grpSp>
      <p:sp>
        <p:nvSpPr>
          <p:cNvPr id="8" name="Прямоугольник 7"/>
          <p:cNvSpPr/>
          <p:nvPr/>
        </p:nvSpPr>
        <p:spPr>
          <a:xfrm>
            <a:off x="571472" y="4286256"/>
            <a:ext cx="8286808" cy="2308324"/>
          </a:xfrm>
          <a:prstGeom prst="rect">
            <a:avLst/>
          </a:prstGeom>
        </p:spPr>
        <p:txBody>
          <a:bodyPr wrap="square">
            <a:spAutoFit/>
          </a:bodyPr>
          <a:lstStyle/>
          <a:p>
            <a:pPr algn="just"/>
            <a:r>
              <a:rPr lang="ru-RU" sz="1600" dirty="0" smtClean="0"/>
              <a:t>	То есть на один вход сумматора подается код с выходов регистра, а на другой – входной код. В результате с каждым следующим фронтом  тактового  сигнала  в  регистр  записывается  код  суммы входного кода с предыдущим содержимым регистра, с предыдущей суммой. </a:t>
            </a:r>
          </a:p>
          <a:p>
            <a:pPr algn="just"/>
            <a:r>
              <a:rPr lang="ru-RU" sz="1600" dirty="0" smtClean="0"/>
              <a:t>	Например, если </a:t>
            </a:r>
            <a:r>
              <a:rPr lang="ru-RU" sz="1600" b="1" dirty="0" smtClean="0"/>
              <a:t>входной код равен 3</a:t>
            </a:r>
            <a:r>
              <a:rPr lang="ru-RU" sz="1600" dirty="0" smtClean="0"/>
              <a:t>, а в </a:t>
            </a:r>
            <a:r>
              <a:rPr lang="ru-RU" sz="1600" b="1" dirty="0" smtClean="0"/>
              <a:t>регистре записан код 6</a:t>
            </a:r>
            <a:r>
              <a:rPr lang="ru-RU" sz="1600" dirty="0" smtClean="0"/>
              <a:t>, то в следующем такте в регистр будет записан код </a:t>
            </a:r>
            <a:r>
              <a:rPr lang="ru-RU" sz="1600" b="1" dirty="0" smtClean="0"/>
              <a:t>9</a:t>
            </a:r>
            <a:r>
              <a:rPr lang="ru-RU" sz="1600" dirty="0" smtClean="0"/>
              <a:t> (то есть </a:t>
            </a:r>
            <a:r>
              <a:rPr lang="ru-RU" sz="1600" b="1" dirty="0" smtClean="0"/>
              <a:t>6 + 3), </a:t>
            </a:r>
            <a:r>
              <a:rPr lang="ru-RU" sz="1600" dirty="0" smtClean="0"/>
              <a:t>в следующем такте – код </a:t>
            </a:r>
            <a:r>
              <a:rPr lang="ru-RU" sz="1600" b="1" dirty="0" smtClean="0"/>
              <a:t>12</a:t>
            </a:r>
            <a:r>
              <a:rPr lang="ru-RU" sz="1600" dirty="0" smtClean="0"/>
              <a:t> (то есть </a:t>
            </a:r>
            <a:r>
              <a:rPr lang="ru-RU" sz="1600" b="1" dirty="0" smtClean="0"/>
              <a:t>9 + 3</a:t>
            </a:r>
            <a:r>
              <a:rPr lang="ru-RU" sz="1600" dirty="0" smtClean="0"/>
              <a:t>) и т. д. Получается,  что  на  выходе  накапливающего  сумматора  формируется равномерно увеличивающийся двоичный код, и шаг этого увеличения можно менять. В данном случае удобно применять регистр со сбросом, например ИР35.</a:t>
            </a:r>
            <a:endParaRPr lang="ru-RU" sz="16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214290"/>
            <a:ext cx="1890389" cy="369332"/>
          </a:xfrm>
          <a:prstGeom prst="rect">
            <a:avLst/>
          </a:prstGeom>
          <a:noFill/>
        </p:spPr>
        <p:txBody>
          <a:bodyPr wrap="none" rtlCol="0">
            <a:spAutoFit/>
          </a:bodyPr>
          <a:lstStyle/>
          <a:p>
            <a:r>
              <a:rPr lang="ru-RU" b="1" dirty="0" smtClean="0"/>
              <a:t>Регистры сдвига:</a:t>
            </a:r>
            <a:endParaRPr lang="ru-RU" b="1" dirty="0"/>
          </a:p>
        </p:txBody>
      </p:sp>
      <p:sp>
        <p:nvSpPr>
          <p:cNvPr id="3" name="Прямоугольник 2"/>
          <p:cNvSpPr/>
          <p:nvPr/>
        </p:nvSpPr>
        <p:spPr>
          <a:xfrm>
            <a:off x="357158" y="642918"/>
            <a:ext cx="8429684" cy="646331"/>
          </a:xfrm>
          <a:prstGeom prst="rect">
            <a:avLst/>
          </a:prstGeom>
        </p:spPr>
        <p:txBody>
          <a:bodyPr wrap="square">
            <a:spAutoFit/>
          </a:bodyPr>
          <a:lstStyle/>
          <a:p>
            <a:r>
              <a:rPr lang="ru-RU" dirty="0" smtClean="0"/>
              <a:t>Регистры сдвига или сдвиговые регистры (англ. </a:t>
            </a:r>
            <a:r>
              <a:rPr lang="ru-RU" dirty="0" err="1" smtClean="0"/>
              <a:t>shift</a:t>
            </a:r>
            <a:r>
              <a:rPr lang="ru-RU" dirty="0" smtClean="0"/>
              <a:t> </a:t>
            </a:r>
            <a:r>
              <a:rPr lang="ru-RU" dirty="0" err="1" smtClean="0"/>
              <a:t>register</a:t>
            </a:r>
            <a:r>
              <a:rPr lang="ru-RU" dirty="0" smtClean="0"/>
              <a:t>) </a:t>
            </a:r>
            <a:r>
              <a:rPr lang="ru-RU" dirty="0" smtClean="0"/>
              <a:t>представляют </a:t>
            </a:r>
            <a:r>
              <a:rPr lang="ru-RU" dirty="0" smtClean="0"/>
              <a:t>собой последовательно соединенную цепочку триггеров. </a:t>
            </a:r>
            <a:endParaRPr lang="ru-RU" dirty="0"/>
          </a:p>
        </p:txBody>
      </p:sp>
      <p:sp>
        <p:nvSpPr>
          <p:cNvPr id="5" name="Прямоугольник 4"/>
          <p:cNvSpPr/>
          <p:nvPr/>
        </p:nvSpPr>
        <p:spPr>
          <a:xfrm>
            <a:off x="357158" y="1285860"/>
            <a:ext cx="8358246" cy="923330"/>
          </a:xfrm>
          <a:prstGeom prst="rect">
            <a:avLst/>
          </a:prstGeom>
        </p:spPr>
        <p:txBody>
          <a:bodyPr wrap="square">
            <a:spAutoFit/>
          </a:bodyPr>
          <a:lstStyle/>
          <a:p>
            <a:pPr algn="just"/>
            <a:r>
              <a:rPr lang="ru-RU" b="1" dirty="0" smtClean="0"/>
              <a:t>Основной режим их работы </a:t>
            </a:r>
            <a:r>
              <a:rPr lang="ru-RU" dirty="0" smtClean="0"/>
              <a:t>– это сдвиг разрядов кода, </a:t>
            </a:r>
            <a:r>
              <a:rPr lang="ru-RU" dirty="0" smtClean="0"/>
              <a:t>записанного </a:t>
            </a:r>
            <a:r>
              <a:rPr lang="ru-RU" dirty="0" smtClean="0"/>
              <a:t>в эти триггеры, то есть по тактовому сигналу содержимое каждого предыдущего триггера переписывается в следующий по порядку в цепочке триггер.</a:t>
            </a:r>
            <a:endParaRPr lang="ru-RU" dirty="0"/>
          </a:p>
        </p:txBody>
      </p:sp>
      <p:sp>
        <p:nvSpPr>
          <p:cNvPr id="6" name="Прямоугольник 5"/>
          <p:cNvSpPr/>
          <p:nvPr/>
        </p:nvSpPr>
        <p:spPr>
          <a:xfrm>
            <a:off x="428596" y="2285992"/>
            <a:ext cx="8143932" cy="2031325"/>
          </a:xfrm>
          <a:prstGeom prst="rect">
            <a:avLst/>
          </a:prstGeom>
        </p:spPr>
        <p:txBody>
          <a:bodyPr wrap="square">
            <a:spAutoFit/>
          </a:bodyPr>
          <a:lstStyle/>
          <a:p>
            <a:pPr algn="just"/>
            <a:r>
              <a:rPr lang="ru-RU" b="1" dirty="0" smtClean="0"/>
              <a:t>Для регистров сдвига указывается также направление сдвига: </a:t>
            </a:r>
          </a:p>
          <a:p>
            <a:pPr algn="just"/>
            <a:r>
              <a:rPr lang="ru-RU" dirty="0" smtClean="0"/>
              <a:t>→ вправо (основной режим, который есть у всех сдвиговых регистров);</a:t>
            </a:r>
          </a:p>
          <a:p>
            <a:pPr algn="just"/>
            <a:r>
              <a:rPr lang="ru-RU" dirty="0" smtClean="0"/>
              <a:t>← влево (этот режим есть только у некоторых, реверсивных сдвиговых регистров); </a:t>
            </a:r>
          </a:p>
          <a:p>
            <a:pPr algn="just"/>
            <a:r>
              <a:rPr lang="ru-RU" dirty="0" smtClean="0"/>
              <a:t>↔ реверсивный (двунаправленный), то есть записанную </a:t>
            </a:r>
            <a:r>
              <a:rPr lang="ru-RU" dirty="0" smtClean="0"/>
              <a:t>информацию </a:t>
            </a:r>
            <a:r>
              <a:rPr lang="ru-RU" dirty="0" smtClean="0"/>
              <a:t>можно сдвигать по линейке триггеров вправо или влево. Для включения  режима  сдвига  предусматривают  специальный  </a:t>
            </a:r>
            <a:r>
              <a:rPr lang="ru-RU" dirty="0" smtClean="0"/>
              <a:t>управляющий </a:t>
            </a:r>
            <a:r>
              <a:rPr lang="ru-RU" dirty="0" smtClean="0"/>
              <a:t>вход.</a:t>
            </a:r>
            <a:endParaRPr lang="ru-RU" dirty="0"/>
          </a:p>
        </p:txBody>
      </p:sp>
      <p:sp>
        <p:nvSpPr>
          <p:cNvPr id="7" name="Прямоугольник 6"/>
          <p:cNvSpPr/>
          <p:nvPr/>
        </p:nvSpPr>
        <p:spPr>
          <a:xfrm>
            <a:off x="500034" y="4500570"/>
            <a:ext cx="8072494" cy="923330"/>
          </a:xfrm>
          <a:prstGeom prst="rect">
            <a:avLst/>
          </a:prstGeom>
        </p:spPr>
        <p:txBody>
          <a:bodyPr wrap="square">
            <a:spAutoFit/>
          </a:bodyPr>
          <a:lstStyle/>
          <a:p>
            <a:pPr algn="just"/>
            <a:r>
              <a:rPr lang="ru-RU" dirty="0" smtClean="0"/>
              <a:t>	В </a:t>
            </a:r>
            <a:r>
              <a:rPr lang="ru-RU" dirty="0" smtClean="0"/>
              <a:t>результате сдвиг информации </a:t>
            </a:r>
            <a:r>
              <a:rPr lang="ru-RU" b="1" dirty="0" smtClean="0"/>
              <a:t>регистром вправо </a:t>
            </a:r>
            <a:r>
              <a:rPr lang="ru-RU" dirty="0" smtClean="0"/>
              <a:t>представляет </a:t>
            </a:r>
            <a:r>
              <a:rPr lang="ru-RU" dirty="0" smtClean="0"/>
              <a:t>собой сдвиг в сторону разрядов, </a:t>
            </a:r>
            <a:r>
              <a:rPr lang="ru-RU" b="1" dirty="0" smtClean="0"/>
              <a:t>имеющих большие </a:t>
            </a:r>
            <a:r>
              <a:rPr lang="ru-RU" b="1" dirty="0" smtClean="0"/>
              <a:t>номера</a:t>
            </a:r>
            <a:r>
              <a:rPr lang="ru-RU" dirty="0" smtClean="0"/>
              <a:t>, а сдвиг информации регистром влево – это сдвиг в сторону </a:t>
            </a:r>
            <a:r>
              <a:rPr lang="ru-RU" dirty="0" smtClean="0"/>
              <a:t>разрядов</a:t>
            </a:r>
            <a:r>
              <a:rPr lang="ru-RU" dirty="0" smtClean="0"/>
              <a:t>, имеющих меньшие номера. </a:t>
            </a:r>
            <a:endParaRPr lang="ru-RU"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b="27272"/>
          <a:stretch>
            <a:fillRect/>
          </a:stretch>
        </p:blipFill>
        <p:spPr bwMode="auto">
          <a:xfrm>
            <a:off x="714348" y="357166"/>
            <a:ext cx="5536406" cy="1428760"/>
          </a:xfrm>
          <a:prstGeom prst="rect">
            <a:avLst/>
          </a:prstGeom>
          <a:noFill/>
          <a:ln w="9525">
            <a:noFill/>
            <a:miter lim="800000"/>
            <a:headEnd/>
            <a:tailEnd/>
          </a:ln>
          <a:effectLst/>
        </p:spPr>
      </p:pic>
      <p:sp>
        <p:nvSpPr>
          <p:cNvPr id="5" name="TextBox 4"/>
          <p:cNvSpPr txBox="1"/>
          <p:nvPr/>
        </p:nvSpPr>
        <p:spPr>
          <a:xfrm>
            <a:off x="1428728" y="1857364"/>
            <a:ext cx="3863494" cy="307777"/>
          </a:xfrm>
          <a:prstGeom prst="rect">
            <a:avLst/>
          </a:prstGeom>
          <a:noFill/>
        </p:spPr>
        <p:txBody>
          <a:bodyPr wrap="none" rtlCol="0">
            <a:spAutoFit/>
          </a:bodyPr>
          <a:lstStyle/>
          <a:p>
            <a:r>
              <a:rPr lang="ru-RU" sz="1400" dirty="0" smtClean="0"/>
              <a:t>Рис. Направление сдвига в сдвиговых регистрах</a:t>
            </a:r>
            <a:endParaRPr lang="ru-RU" sz="1400" dirty="0"/>
          </a:p>
        </p:txBody>
      </p:sp>
      <p:sp>
        <p:nvSpPr>
          <p:cNvPr id="6" name="Прямоугольник 5"/>
          <p:cNvSpPr/>
          <p:nvPr/>
        </p:nvSpPr>
        <p:spPr>
          <a:xfrm>
            <a:off x="428596" y="2285992"/>
            <a:ext cx="8358246" cy="861774"/>
          </a:xfrm>
          <a:prstGeom prst="rect">
            <a:avLst/>
          </a:prstGeom>
        </p:spPr>
        <p:txBody>
          <a:bodyPr wrap="square">
            <a:spAutoFit/>
          </a:bodyPr>
          <a:lstStyle/>
          <a:p>
            <a:pPr algn="just"/>
            <a:r>
              <a:rPr lang="ru-RU" dirty="0" smtClean="0"/>
              <a:t>	</a:t>
            </a:r>
            <a:r>
              <a:rPr lang="ru-RU" sz="1600" dirty="0" smtClean="0"/>
              <a:t>Однако</a:t>
            </a:r>
            <a:r>
              <a:rPr lang="ru-RU" sz="1600" dirty="0" smtClean="0"/>
              <a:t>, как известно, в любом двоичном числе слева </a:t>
            </a:r>
            <a:r>
              <a:rPr lang="ru-RU" sz="1600" dirty="0" smtClean="0"/>
              <a:t>расположены </a:t>
            </a:r>
            <a:r>
              <a:rPr lang="ru-RU" sz="1600" dirty="0" smtClean="0"/>
              <a:t>старшие разряды, а справа – младшие. Поэтому </a:t>
            </a:r>
            <a:r>
              <a:rPr lang="ru-RU" sz="1600" b="1" dirty="0" smtClean="0"/>
              <a:t>сдвиг </a:t>
            </a:r>
            <a:r>
              <a:rPr lang="ru-RU" sz="1600" b="1" dirty="0" smtClean="0"/>
              <a:t>двоичного </a:t>
            </a:r>
            <a:r>
              <a:rPr lang="ru-RU" sz="1600" b="1" dirty="0" smtClean="0"/>
              <a:t>числа вправо </a:t>
            </a:r>
            <a:r>
              <a:rPr lang="ru-RU" sz="1600" dirty="0" smtClean="0"/>
              <a:t>будет сдвигом в </a:t>
            </a:r>
            <a:r>
              <a:rPr lang="ru-RU" sz="1600" b="1" dirty="0" smtClean="0"/>
              <a:t>сторону младших разрядов</a:t>
            </a:r>
            <a:r>
              <a:rPr lang="ru-RU" sz="1600" dirty="0" smtClean="0"/>
              <a:t>, а </a:t>
            </a:r>
            <a:r>
              <a:rPr lang="ru-RU" sz="1600" b="1" dirty="0" smtClean="0"/>
              <a:t>сдвиг влево </a:t>
            </a:r>
            <a:r>
              <a:rPr lang="ru-RU" sz="1600" dirty="0" smtClean="0"/>
              <a:t>– </a:t>
            </a:r>
            <a:r>
              <a:rPr lang="ru-RU" sz="1600" b="1" dirty="0" smtClean="0"/>
              <a:t>сдвигом в сторону старших разрядов</a:t>
            </a:r>
            <a:r>
              <a:rPr lang="ru-RU" sz="1600" dirty="0" smtClean="0"/>
              <a:t>. </a:t>
            </a:r>
            <a:endParaRPr lang="ru-RU" dirty="0"/>
          </a:p>
        </p:txBody>
      </p:sp>
      <p:sp>
        <p:nvSpPr>
          <p:cNvPr id="7" name="Прямоугольник 6"/>
          <p:cNvSpPr/>
          <p:nvPr/>
        </p:nvSpPr>
        <p:spPr>
          <a:xfrm>
            <a:off x="500034" y="3120940"/>
            <a:ext cx="8143932" cy="1077218"/>
          </a:xfrm>
          <a:prstGeom prst="rect">
            <a:avLst/>
          </a:prstGeom>
        </p:spPr>
        <p:txBody>
          <a:bodyPr wrap="square">
            <a:spAutoFit/>
          </a:bodyPr>
          <a:lstStyle/>
          <a:p>
            <a:pPr algn="just"/>
            <a:r>
              <a:rPr lang="ru-RU" sz="1600" dirty="0" smtClean="0"/>
              <a:t>	Регистры </a:t>
            </a:r>
            <a:r>
              <a:rPr lang="ru-RU" sz="1600" dirty="0" smtClean="0"/>
              <a:t>сдвига могут выполнять функции хранения и </a:t>
            </a:r>
            <a:r>
              <a:rPr lang="ru-RU" sz="1600" dirty="0" smtClean="0"/>
              <a:t>преобразования </a:t>
            </a:r>
            <a:r>
              <a:rPr lang="ru-RU" sz="1600" dirty="0" smtClean="0"/>
              <a:t>информации и быть использованы для построения </a:t>
            </a:r>
            <a:r>
              <a:rPr lang="ru-RU" sz="1600" dirty="0" smtClean="0"/>
              <a:t>умножителей </a:t>
            </a:r>
            <a:r>
              <a:rPr lang="ru-RU" sz="1600" dirty="0" smtClean="0"/>
              <a:t>и делителей чисел двоичной системы счисления, так как сдвиг </a:t>
            </a:r>
            <a:r>
              <a:rPr lang="ru-RU" sz="1600" dirty="0" smtClean="0"/>
              <a:t>двоичного </a:t>
            </a:r>
            <a:r>
              <a:rPr lang="ru-RU" sz="1600" dirty="0" smtClean="0"/>
              <a:t>числа влево на один разряд соответствует умножению его на два, а сдвиг вправо – делению на два.</a:t>
            </a:r>
            <a:endParaRPr lang="ru-RU" sz="1600"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429684" cy="861774"/>
          </a:xfrm>
          <a:prstGeom prst="rect">
            <a:avLst/>
          </a:prstGeom>
        </p:spPr>
        <p:txBody>
          <a:bodyPr wrap="square">
            <a:spAutoFit/>
          </a:bodyPr>
          <a:lstStyle/>
          <a:p>
            <a:pPr algn="just"/>
            <a:r>
              <a:rPr lang="ru-RU" dirty="0" smtClean="0"/>
              <a:t>	</a:t>
            </a:r>
            <a:r>
              <a:rPr lang="ru-RU" sz="1600" dirty="0" smtClean="0"/>
              <a:t>Регистры </a:t>
            </a:r>
            <a:r>
              <a:rPr lang="ru-RU" sz="1600" dirty="0" smtClean="0"/>
              <a:t>сдвига чаще всего реализуются на D триггерах (рис. 1</a:t>
            </a:r>
            <a:r>
              <a:rPr lang="ru-RU" sz="1600" dirty="0" smtClean="0"/>
              <a:t>) </a:t>
            </a:r>
            <a:r>
              <a:rPr lang="ru-RU" sz="1600" dirty="0" smtClean="0"/>
              <a:t>или на RS триггерах (рис. 2</a:t>
            </a:r>
            <a:r>
              <a:rPr lang="ru-RU" sz="1600" dirty="0" smtClean="0"/>
              <a:t>), </a:t>
            </a:r>
            <a:r>
              <a:rPr lang="ru-RU" sz="1600" dirty="0" smtClean="0"/>
              <a:t>где для ввода информации в </a:t>
            </a:r>
            <a:r>
              <a:rPr lang="ru-RU" sz="1600" dirty="0" smtClean="0"/>
              <a:t>первый </a:t>
            </a:r>
            <a:r>
              <a:rPr lang="ru-RU" sz="1600" dirty="0" smtClean="0"/>
              <a:t>разряд включается инвертор (первый разряд представляет </a:t>
            </a:r>
            <a:r>
              <a:rPr lang="ru-RU" sz="1600" dirty="0" smtClean="0"/>
              <a:t>собой </a:t>
            </a:r>
            <a:r>
              <a:rPr lang="ru-RU" sz="1600" dirty="0" smtClean="0"/>
              <a:t>D триггер). </a:t>
            </a:r>
            <a:endParaRPr lang="ru-RU" dirty="0"/>
          </a:p>
        </p:txBody>
      </p:sp>
      <p:pic>
        <p:nvPicPr>
          <p:cNvPr id="2052" name="Picture 4"/>
          <p:cNvPicPr>
            <a:picLocks noChangeAspect="1" noChangeArrowheads="1"/>
          </p:cNvPicPr>
          <p:nvPr/>
        </p:nvPicPr>
        <p:blipFill>
          <a:blip r:embed="rId2"/>
          <a:srcRect/>
          <a:stretch>
            <a:fillRect/>
          </a:stretch>
        </p:blipFill>
        <p:spPr bwMode="auto">
          <a:xfrm>
            <a:off x="357158" y="1071546"/>
            <a:ext cx="8459497" cy="1928826"/>
          </a:xfrm>
          <a:prstGeom prst="rect">
            <a:avLst/>
          </a:prstGeom>
          <a:noFill/>
          <a:ln w="9525">
            <a:noFill/>
            <a:miter lim="800000"/>
            <a:headEnd/>
            <a:tailEnd/>
          </a:ln>
          <a:effectLst/>
        </p:spPr>
      </p:pic>
      <p:sp>
        <p:nvSpPr>
          <p:cNvPr id="11" name="TextBox 10"/>
          <p:cNvSpPr txBox="1"/>
          <p:nvPr/>
        </p:nvSpPr>
        <p:spPr>
          <a:xfrm>
            <a:off x="357158" y="3143248"/>
            <a:ext cx="8572560" cy="1323439"/>
          </a:xfrm>
          <a:prstGeom prst="rect">
            <a:avLst/>
          </a:prstGeom>
          <a:noFill/>
        </p:spPr>
        <p:txBody>
          <a:bodyPr wrap="square" rtlCol="0">
            <a:spAutoFit/>
          </a:bodyPr>
          <a:lstStyle/>
          <a:p>
            <a:pPr marL="342900" indent="-342900" algn="just">
              <a:buAutoNum type="arabicPeriod"/>
            </a:pPr>
            <a:r>
              <a:rPr lang="ru-RU" sz="1600" dirty="0" smtClean="0"/>
              <a:t>Предположим, что вначале все триггеры регистра находятся в состоянии логического нуля, т.е.</a:t>
            </a:r>
          </a:p>
          <a:p>
            <a:pPr marL="342900" indent="-342900" algn="just"/>
            <a:r>
              <a:rPr lang="en-GB" sz="1600" dirty="0" smtClean="0"/>
              <a:t>Q0=0, Q1=0, Q2=0, Q3=0</a:t>
            </a:r>
            <a:r>
              <a:rPr lang="ru-RU" sz="1600" dirty="0" smtClean="0"/>
              <a:t>;</a:t>
            </a:r>
          </a:p>
          <a:p>
            <a:pPr marL="342900" indent="-342900" algn="just"/>
            <a:r>
              <a:rPr lang="ru-RU" sz="1600" dirty="0" smtClean="0"/>
              <a:t>2. Если на входе </a:t>
            </a:r>
            <a:r>
              <a:rPr lang="en-GB" sz="1600" dirty="0" smtClean="0"/>
              <a:t>D </a:t>
            </a:r>
            <a:r>
              <a:rPr lang="ru-RU" sz="1600" dirty="0" smtClean="0"/>
              <a:t>триггера</a:t>
            </a:r>
            <a:r>
              <a:rPr lang="en-GB" sz="1600" dirty="0" smtClean="0"/>
              <a:t> T1 </a:t>
            </a:r>
            <a:r>
              <a:rPr lang="ru-RU" sz="1600" dirty="0" smtClean="0"/>
              <a:t>имеет место логический нуль, то поступление синхроимпульсов на входы «С» триггеров не меняет их состояния</a:t>
            </a:r>
            <a:endParaRPr lang="ru-RU" sz="1600" dirty="0"/>
          </a:p>
        </p:txBody>
      </p:sp>
      <p:sp>
        <p:nvSpPr>
          <p:cNvPr id="12" name="TextBox 11"/>
          <p:cNvSpPr txBox="1"/>
          <p:nvPr/>
        </p:nvSpPr>
        <p:spPr>
          <a:xfrm>
            <a:off x="2786050" y="2857496"/>
            <a:ext cx="643125" cy="338554"/>
          </a:xfrm>
          <a:prstGeom prst="rect">
            <a:avLst/>
          </a:prstGeom>
          <a:noFill/>
        </p:spPr>
        <p:txBody>
          <a:bodyPr wrap="none" rtlCol="0">
            <a:spAutoFit/>
          </a:bodyPr>
          <a:lstStyle/>
          <a:p>
            <a:r>
              <a:rPr lang="ru-RU" sz="1600" dirty="0" smtClean="0"/>
              <a:t>Рис.1</a:t>
            </a:r>
            <a:endParaRPr lang="ru-RU" sz="1600" dirty="0"/>
          </a:p>
        </p:txBody>
      </p:sp>
      <p:sp>
        <p:nvSpPr>
          <p:cNvPr id="13" name="Прямоугольник 12"/>
          <p:cNvSpPr/>
          <p:nvPr/>
        </p:nvSpPr>
        <p:spPr>
          <a:xfrm>
            <a:off x="500034" y="4572008"/>
            <a:ext cx="8429684" cy="1569660"/>
          </a:xfrm>
          <a:prstGeom prst="rect">
            <a:avLst/>
          </a:prstGeom>
        </p:spPr>
        <p:txBody>
          <a:bodyPr wrap="square">
            <a:spAutoFit/>
          </a:bodyPr>
          <a:lstStyle/>
          <a:p>
            <a:pPr algn="just"/>
            <a:r>
              <a:rPr lang="ru-RU" sz="1600" dirty="0" smtClean="0"/>
              <a:t>	Как </a:t>
            </a:r>
            <a:r>
              <a:rPr lang="ru-RU" sz="1600" dirty="0" smtClean="0"/>
              <a:t>следует из рис</a:t>
            </a:r>
            <a:r>
              <a:rPr lang="ru-RU" sz="1600" dirty="0" smtClean="0"/>
              <a:t>., </a:t>
            </a:r>
            <a:r>
              <a:rPr lang="ru-RU" sz="1600" dirty="0" smtClean="0"/>
              <a:t>синхроимпульсы поступают на </a:t>
            </a:r>
            <a:r>
              <a:rPr lang="ru-RU" sz="1600" dirty="0" smtClean="0"/>
              <a:t>соответствующие </a:t>
            </a:r>
            <a:r>
              <a:rPr lang="ru-RU" sz="1600" dirty="0" smtClean="0"/>
              <a:t>входы всех триггеров регистра одновременно и </a:t>
            </a:r>
            <a:r>
              <a:rPr lang="ru-RU" sz="1600" dirty="0" smtClean="0"/>
              <a:t>записывают </a:t>
            </a:r>
            <a:r>
              <a:rPr lang="ru-RU" sz="1600" dirty="0" smtClean="0"/>
              <a:t>в них то, что находится на их информационных входах. На </a:t>
            </a:r>
            <a:r>
              <a:rPr lang="ru-RU" sz="1600" dirty="0" smtClean="0"/>
              <a:t>информационных </a:t>
            </a:r>
            <a:r>
              <a:rPr lang="ru-RU" sz="1600" dirty="0" smtClean="0"/>
              <a:t>входах триггеров Т2, Т3, Т4 – уровни логического «нуль», так как информационные входы последующих триггеров </a:t>
            </a:r>
            <a:r>
              <a:rPr lang="ru-RU" sz="1600" dirty="0" smtClean="0"/>
              <a:t>соединены </a:t>
            </a:r>
            <a:r>
              <a:rPr lang="ru-RU" sz="1600" dirty="0" smtClean="0"/>
              <a:t>с выходами предыдущих триггеров, находящихся в </a:t>
            </a:r>
            <a:r>
              <a:rPr lang="ru-RU" sz="1600" dirty="0" smtClean="0"/>
              <a:t>состоянии </a:t>
            </a:r>
            <a:r>
              <a:rPr lang="ru-RU" sz="1600" dirty="0" smtClean="0"/>
              <a:t>логического «нуля», а на вход «D» первого триггера, по условию примера, подается «0» из внешнего источника информации.</a:t>
            </a:r>
            <a:endParaRPr lang="ru-RU" sz="16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0034" y="285728"/>
            <a:ext cx="8143900" cy="2800767"/>
          </a:xfrm>
          <a:prstGeom prst="rect">
            <a:avLst/>
          </a:prstGeom>
        </p:spPr>
        <p:txBody>
          <a:bodyPr wrap="square">
            <a:spAutoFit/>
          </a:bodyPr>
          <a:lstStyle/>
          <a:p>
            <a:pPr algn="just"/>
            <a:r>
              <a:rPr lang="ru-RU" sz="1600" dirty="0" smtClean="0"/>
              <a:t>При подаче на вход «D» первого триггера «1», с приходом </a:t>
            </a:r>
            <a:r>
              <a:rPr lang="ru-RU" sz="1600" dirty="0" smtClean="0"/>
              <a:t>первого </a:t>
            </a:r>
            <a:r>
              <a:rPr lang="ru-RU" sz="1600" dirty="0" smtClean="0"/>
              <a:t>синхроимпульса, в этот триггер запишется «1», а в остальные триггеры – «0», так как к моменту поступления фронта </a:t>
            </a:r>
            <a:r>
              <a:rPr lang="ru-RU" sz="1600" dirty="0" smtClean="0"/>
              <a:t>синхроимпульса </a:t>
            </a:r>
            <a:r>
              <a:rPr lang="ru-RU" sz="1600" dirty="0" smtClean="0"/>
              <a:t>на выходе триггера Т1 «еще» присутствовал логический «0». </a:t>
            </a:r>
            <a:r>
              <a:rPr lang="ru-RU" sz="1600" dirty="0" smtClean="0"/>
              <a:t>Т.о., </a:t>
            </a:r>
            <a:r>
              <a:rPr lang="ru-RU" sz="1600" dirty="0" smtClean="0"/>
              <a:t>в триггер Т1 записывается та информация (тот бит), которая была на его входе «D» в момент поступления фронта </a:t>
            </a:r>
            <a:r>
              <a:rPr lang="ru-RU" sz="1600" dirty="0" smtClean="0"/>
              <a:t>синхроимпульса </a:t>
            </a:r>
            <a:r>
              <a:rPr lang="ru-RU" sz="1600" dirty="0" smtClean="0"/>
              <a:t>и т. д.</a:t>
            </a:r>
          </a:p>
          <a:p>
            <a:pPr algn="just"/>
            <a:endParaRPr lang="ru-RU" sz="1600" dirty="0" smtClean="0"/>
          </a:p>
          <a:p>
            <a:pPr algn="just"/>
            <a:r>
              <a:rPr lang="ru-RU" sz="1600" dirty="0" smtClean="0"/>
              <a:t>При </a:t>
            </a:r>
            <a:r>
              <a:rPr lang="ru-RU" sz="1600" dirty="0" smtClean="0"/>
              <a:t>поступлении второго синхроимпульса логическая «1» с </a:t>
            </a:r>
            <a:r>
              <a:rPr lang="ru-RU" sz="1600" dirty="0" smtClean="0"/>
              <a:t>выхода </a:t>
            </a:r>
            <a:r>
              <a:rPr lang="ru-RU" sz="1600" dirty="0" smtClean="0"/>
              <a:t>первого триггера запишется во второй триггер и в результате происходит сдвиг первоначально записанной «1» с триггера Т1 в триггер Т2, из триггера Т2 – в триггер Т3 и т. д. Таким образом про- изводится последовательный сдвиг поступающей на вход регистра информации (в последовательном коде) на один разряд вправо в каждом такте синхроимпульсов.</a:t>
            </a:r>
            <a:endParaRPr lang="ru-RU" sz="1600" dirty="0"/>
          </a:p>
        </p:txBody>
      </p:sp>
      <p:pic>
        <p:nvPicPr>
          <p:cNvPr id="5" name="Picture 4"/>
          <p:cNvPicPr>
            <a:picLocks noChangeAspect="1" noChangeArrowheads="1"/>
          </p:cNvPicPr>
          <p:nvPr/>
        </p:nvPicPr>
        <p:blipFill>
          <a:blip r:embed="rId2"/>
          <a:srcRect l="65869"/>
          <a:stretch>
            <a:fillRect/>
          </a:stretch>
        </p:blipFill>
        <p:spPr bwMode="auto">
          <a:xfrm>
            <a:off x="6000760" y="3643314"/>
            <a:ext cx="2887333" cy="1928826"/>
          </a:xfrm>
          <a:prstGeom prst="rect">
            <a:avLst/>
          </a:prstGeom>
          <a:noFill/>
          <a:ln w="9525">
            <a:noFill/>
            <a:miter lim="800000"/>
            <a:headEnd/>
            <a:tailEnd/>
          </a:ln>
          <a:effectLst/>
        </p:spPr>
      </p:pic>
      <p:pic>
        <p:nvPicPr>
          <p:cNvPr id="6" name="Picture 4"/>
          <p:cNvPicPr>
            <a:picLocks noChangeAspect="1" noChangeArrowheads="1"/>
          </p:cNvPicPr>
          <p:nvPr/>
        </p:nvPicPr>
        <p:blipFill>
          <a:blip r:embed="rId2"/>
          <a:srcRect r="34976"/>
          <a:stretch>
            <a:fillRect/>
          </a:stretch>
        </p:blipFill>
        <p:spPr bwMode="auto">
          <a:xfrm>
            <a:off x="428596" y="3571876"/>
            <a:ext cx="5500694" cy="1928826"/>
          </a:xfrm>
          <a:prstGeom prst="rect">
            <a:avLst/>
          </a:prstGeom>
          <a:noFill/>
          <a:ln w="9525">
            <a:noFill/>
            <a:miter lim="800000"/>
            <a:headEnd/>
            <a:tailEnd/>
          </a:ln>
          <a:effec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srcRect b="34210"/>
          <a:stretch>
            <a:fillRect/>
          </a:stretch>
        </p:blipFill>
        <p:spPr bwMode="auto">
          <a:xfrm>
            <a:off x="500034" y="357166"/>
            <a:ext cx="8429684" cy="1785950"/>
          </a:xfrm>
          <a:prstGeom prst="rect">
            <a:avLst/>
          </a:prstGeom>
          <a:noFill/>
          <a:ln w="9525">
            <a:noFill/>
            <a:miter lim="800000"/>
            <a:headEnd/>
            <a:tailEnd/>
          </a:ln>
          <a:effectLst/>
        </p:spPr>
      </p:pic>
      <p:sp>
        <p:nvSpPr>
          <p:cNvPr id="5" name="TextBox 4"/>
          <p:cNvSpPr txBox="1"/>
          <p:nvPr/>
        </p:nvSpPr>
        <p:spPr>
          <a:xfrm>
            <a:off x="1643042" y="2214554"/>
            <a:ext cx="5422318" cy="338554"/>
          </a:xfrm>
          <a:prstGeom prst="rect">
            <a:avLst/>
          </a:prstGeom>
          <a:noFill/>
        </p:spPr>
        <p:txBody>
          <a:bodyPr wrap="none" rtlCol="0">
            <a:spAutoFit/>
          </a:bodyPr>
          <a:lstStyle/>
          <a:p>
            <a:r>
              <a:rPr lang="ru-RU" sz="1600" dirty="0" smtClean="0"/>
              <a:t>Рис.2 – Регистры сдвига и диаграммы работ на </a:t>
            </a:r>
            <a:r>
              <a:rPr lang="en-GB" sz="1600" dirty="0" smtClean="0"/>
              <a:t>RS</a:t>
            </a:r>
            <a:r>
              <a:rPr lang="ru-RU" sz="1600" dirty="0" smtClean="0"/>
              <a:t>-триггерах</a:t>
            </a:r>
            <a:endParaRPr lang="ru-RU" sz="1600" dirty="0"/>
          </a:p>
        </p:txBody>
      </p:sp>
      <p:sp>
        <p:nvSpPr>
          <p:cNvPr id="6" name="Прямоугольник 5"/>
          <p:cNvSpPr/>
          <p:nvPr/>
        </p:nvSpPr>
        <p:spPr>
          <a:xfrm>
            <a:off x="500034" y="2571744"/>
            <a:ext cx="8286808" cy="1077218"/>
          </a:xfrm>
          <a:prstGeom prst="rect">
            <a:avLst/>
          </a:prstGeom>
        </p:spPr>
        <p:txBody>
          <a:bodyPr wrap="square">
            <a:spAutoFit/>
          </a:bodyPr>
          <a:lstStyle/>
          <a:p>
            <a:pPr algn="just"/>
            <a:r>
              <a:rPr lang="ru-RU" sz="1600" dirty="0" smtClean="0"/>
              <a:t>После поступления </a:t>
            </a:r>
            <a:r>
              <a:rPr lang="ru-RU" sz="1600" dirty="0" err="1" smtClean="0"/>
              <a:t>m</a:t>
            </a:r>
            <a:r>
              <a:rPr lang="ru-RU" sz="1600" dirty="0" smtClean="0"/>
              <a:t> синхроимпульсов регистр оказывается </a:t>
            </a:r>
            <a:r>
              <a:rPr lang="ru-RU" sz="1600" dirty="0" smtClean="0"/>
              <a:t>полностью </a:t>
            </a:r>
            <a:r>
              <a:rPr lang="ru-RU" sz="1600" dirty="0" smtClean="0"/>
              <a:t>заполненным разрядами числа, вводимого через </a:t>
            </a:r>
            <a:r>
              <a:rPr lang="ru-RU" sz="1600" dirty="0" smtClean="0"/>
              <a:t>последовательный </a:t>
            </a:r>
            <a:r>
              <a:rPr lang="ru-RU" sz="1600" dirty="0" smtClean="0"/>
              <a:t>ввод «D». </a:t>
            </a:r>
          </a:p>
          <a:p>
            <a:pPr algn="just"/>
            <a:r>
              <a:rPr lang="ru-RU" sz="1600" dirty="0" smtClean="0"/>
              <a:t>Реверсивные </a:t>
            </a:r>
            <a:r>
              <a:rPr lang="ru-RU" sz="1600" dirty="0" smtClean="0"/>
              <a:t>регистры сдвига объединяют в себе свойства </a:t>
            </a:r>
            <a:r>
              <a:rPr lang="ru-RU" sz="1600" dirty="0" smtClean="0"/>
              <a:t>регистров </a:t>
            </a:r>
            <a:r>
              <a:rPr lang="ru-RU" sz="1600" dirty="0" smtClean="0"/>
              <a:t>прямого и обратного сдвига. </a:t>
            </a:r>
            <a:endParaRPr lang="ru-RU" sz="1600" dirty="0"/>
          </a:p>
        </p:txBody>
      </p:sp>
      <p:sp>
        <p:nvSpPr>
          <p:cNvPr id="14" name="TextBox 13"/>
          <p:cNvSpPr txBox="1"/>
          <p:nvPr/>
        </p:nvSpPr>
        <p:spPr>
          <a:xfrm>
            <a:off x="571472" y="3643314"/>
            <a:ext cx="8143932" cy="1077218"/>
          </a:xfrm>
          <a:prstGeom prst="rect">
            <a:avLst/>
          </a:prstGeom>
          <a:noFill/>
        </p:spPr>
        <p:txBody>
          <a:bodyPr wrap="square" rtlCol="0">
            <a:spAutoFit/>
          </a:bodyPr>
          <a:lstStyle/>
          <a:p>
            <a:pPr algn="just"/>
            <a:r>
              <a:rPr lang="ru-RU" sz="1600" b="1" i="1" dirty="0" smtClean="0"/>
              <a:t>Реверсивный регистр </a:t>
            </a:r>
            <a:r>
              <a:rPr lang="ru-RU" sz="1600" dirty="0" smtClean="0"/>
              <a:t>– это разновидность регистра, в котором данные могут сдвигаться в обе стороны: как вправо (бит сдвигается к младшему разряду), так и влево (бит сдвигается к старшему разряду). Такие регистры называют </a:t>
            </a:r>
            <a:r>
              <a:rPr lang="ru-RU" sz="1600" b="1" dirty="0" smtClean="0"/>
              <a:t>регистр сдвига </a:t>
            </a:r>
            <a:r>
              <a:rPr lang="ru-RU" sz="1600" dirty="0" smtClean="0"/>
              <a:t>с реверсом или </a:t>
            </a:r>
            <a:r>
              <a:rPr lang="ru-RU" sz="1600" b="1" dirty="0" smtClean="0"/>
              <a:t>двунаправленный сдвиговый регистр</a:t>
            </a:r>
            <a:r>
              <a:rPr lang="ru-RU" sz="1600" dirty="0" smtClean="0"/>
              <a:t>.</a:t>
            </a:r>
            <a:endParaRPr lang="ru-RU" sz="16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500034" y="285728"/>
            <a:ext cx="1972260" cy="2071702"/>
          </a:xfrm>
          <a:prstGeom prst="rect">
            <a:avLst/>
          </a:prstGeom>
          <a:noFill/>
          <a:ln w="9525">
            <a:noFill/>
            <a:miter lim="800000"/>
            <a:headEnd/>
            <a:tailEnd/>
          </a:ln>
          <a:effectLst/>
        </p:spPr>
      </p:pic>
      <p:sp>
        <p:nvSpPr>
          <p:cNvPr id="5" name="Прямоугольник 4"/>
          <p:cNvSpPr/>
          <p:nvPr/>
        </p:nvSpPr>
        <p:spPr>
          <a:xfrm>
            <a:off x="2571736" y="214290"/>
            <a:ext cx="6072230" cy="2308324"/>
          </a:xfrm>
          <a:prstGeom prst="rect">
            <a:avLst/>
          </a:prstGeom>
        </p:spPr>
        <p:txBody>
          <a:bodyPr wrap="square">
            <a:spAutoFit/>
          </a:bodyPr>
          <a:lstStyle/>
          <a:p>
            <a:pPr algn="just"/>
            <a:r>
              <a:rPr lang="ru-RU" sz="1600" b="1" dirty="0" smtClean="0"/>
              <a:t>Регистр ИР8 </a:t>
            </a:r>
            <a:r>
              <a:rPr lang="ru-RU" sz="1600" dirty="0" smtClean="0"/>
              <a:t>– наиболее простой из регистров сдвига. Он </a:t>
            </a:r>
            <a:r>
              <a:rPr lang="ru-RU" sz="1600" dirty="0" smtClean="0"/>
              <a:t>представляет </a:t>
            </a:r>
            <a:r>
              <a:rPr lang="ru-RU" sz="1600" dirty="0" smtClean="0"/>
              <a:t>собой 8-разрядную линию задержки, то есть имеет только один информационный вход, на который последовательно подается сдвигаемая информация (точнее, два входа, объединенных по </a:t>
            </a:r>
            <a:r>
              <a:rPr lang="ru-RU" sz="1600" dirty="0" smtClean="0"/>
              <a:t>функции </a:t>
            </a:r>
            <a:r>
              <a:rPr lang="ru-RU" sz="1600" dirty="0" smtClean="0"/>
              <a:t>2И), и восемь параллельных выходов. </a:t>
            </a:r>
          </a:p>
          <a:p>
            <a:pPr algn="just"/>
            <a:r>
              <a:rPr lang="ru-RU" sz="1600" dirty="0" smtClean="0"/>
              <a:t>Сдвиг в сторону выходов со старшими номерами осуществляется по  переднему  фронту  тактового  сигнала  С.  Имеется  также  вход сброса «не R», по нулевому сигналу на котором все выходы </a:t>
            </a:r>
            <a:r>
              <a:rPr lang="ru-RU" sz="1600" dirty="0" smtClean="0"/>
              <a:t>регистра </a:t>
            </a:r>
            <a:r>
              <a:rPr lang="ru-RU" sz="1600" dirty="0" smtClean="0"/>
              <a:t>сбрасываются в нуль. </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l="6667" t="40304" b="19392"/>
          <a:stretch>
            <a:fillRect/>
          </a:stretch>
        </p:blipFill>
        <p:spPr bwMode="auto">
          <a:xfrm>
            <a:off x="1357290" y="2285992"/>
            <a:ext cx="5913780" cy="2428892"/>
          </a:xfrm>
          <a:prstGeom prst="rect">
            <a:avLst/>
          </a:prstGeom>
          <a:noFill/>
          <a:ln w="9525">
            <a:noFill/>
            <a:miter lim="800000"/>
            <a:headEnd/>
            <a:tailEnd/>
          </a:ln>
          <a:effectLst/>
        </p:spPr>
      </p:pic>
      <p:sp>
        <p:nvSpPr>
          <p:cNvPr id="5" name="TextBox 4"/>
          <p:cNvSpPr txBox="1"/>
          <p:nvPr/>
        </p:nvSpPr>
        <p:spPr>
          <a:xfrm>
            <a:off x="214282" y="142852"/>
            <a:ext cx="3980257" cy="338554"/>
          </a:xfrm>
          <a:prstGeom prst="rect">
            <a:avLst/>
          </a:prstGeom>
          <a:noFill/>
        </p:spPr>
        <p:txBody>
          <a:bodyPr wrap="none" rtlCol="0">
            <a:spAutoFit/>
          </a:bodyPr>
          <a:lstStyle/>
          <a:p>
            <a:r>
              <a:rPr lang="ru-RU" sz="1600" b="1" dirty="0" smtClean="0"/>
              <a:t>Способы вывода информации из регистра</a:t>
            </a:r>
            <a:endParaRPr lang="ru-RU" sz="1600" b="1" dirty="0"/>
          </a:p>
        </p:txBody>
      </p:sp>
      <p:sp>
        <p:nvSpPr>
          <p:cNvPr id="6" name="Прямоугольник 5"/>
          <p:cNvSpPr/>
          <p:nvPr/>
        </p:nvSpPr>
        <p:spPr>
          <a:xfrm>
            <a:off x="357158" y="502018"/>
            <a:ext cx="8643966" cy="1815882"/>
          </a:xfrm>
          <a:prstGeom prst="rect">
            <a:avLst/>
          </a:prstGeom>
        </p:spPr>
        <p:txBody>
          <a:bodyPr wrap="square">
            <a:spAutoFit/>
          </a:bodyPr>
          <a:lstStyle/>
          <a:p>
            <a:pPr algn="just"/>
            <a:r>
              <a:rPr lang="ru-RU" sz="1600" dirty="0" smtClean="0"/>
              <a:t>Так как регистры строятся на триггерах, а триггер имеет прямой Q и </a:t>
            </a:r>
            <a:r>
              <a:rPr lang="ru-RU" sz="1600" dirty="0" smtClean="0"/>
              <a:t>инв. </a:t>
            </a:r>
            <a:r>
              <a:rPr lang="ru-RU" sz="1600" dirty="0" smtClean="0"/>
              <a:t>–Q выходы, то существует несколько способов вывода информации из регистра</a:t>
            </a:r>
            <a:r>
              <a:rPr lang="ru-RU" sz="1600" dirty="0" smtClean="0"/>
              <a:t>.</a:t>
            </a:r>
          </a:p>
          <a:p>
            <a:pPr algn="just"/>
            <a:endParaRPr lang="ru-RU" sz="1600" dirty="0" smtClean="0"/>
          </a:p>
          <a:p>
            <a:pPr algn="just"/>
            <a:r>
              <a:rPr lang="ru-RU" sz="1600" dirty="0" smtClean="0"/>
              <a:t>1. Прямым параллельным m-разрядным кодом на m-разрядную шину (рис</a:t>
            </a:r>
            <a:r>
              <a:rPr lang="ru-RU" sz="1600" dirty="0" smtClean="0"/>
              <a:t>.). </a:t>
            </a:r>
            <a:r>
              <a:rPr lang="ru-RU" sz="1600" dirty="0" smtClean="0"/>
              <a:t>Для вывода информации подается сигнал </a:t>
            </a:r>
            <a:r>
              <a:rPr lang="ru-RU" sz="1600" dirty="0" err="1" smtClean="0"/>
              <a:t>Твыв.пр.пар</a:t>
            </a:r>
            <a:r>
              <a:rPr lang="ru-RU" sz="1600" dirty="0" smtClean="0"/>
              <a:t> </a:t>
            </a:r>
            <a:r>
              <a:rPr lang="ru-RU" sz="1600" dirty="0" smtClean="0"/>
              <a:t>высокого уровня. Причем сигнал </a:t>
            </a:r>
            <a:r>
              <a:rPr lang="ru-RU" sz="1600" dirty="0" err="1" smtClean="0"/>
              <a:t>Твыв.пр.пар</a:t>
            </a:r>
            <a:r>
              <a:rPr lang="ru-RU" sz="1600" dirty="0" smtClean="0"/>
              <a:t> </a:t>
            </a:r>
            <a:r>
              <a:rPr lang="ru-RU" sz="1600" dirty="0" smtClean="0"/>
              <a:t>должен быть подан после сигнала </a:t>
            </a:r>
            <a:r>
              <a:rPr lang="ru-RU" sz="1600" dirty="0" err="1" smtClean="0"/>
              <a:t>Тзап</a:t>
            </a:r>
            <a:r>
              <a:rPr lang="ru-RU" sz="1600" dirty="0" smtClean="0"/>
              <a:t> (должно соблюдаться условие </a:t>
            </a:r>
            <a:r>
              <a:rPr lang="ru-RU" sz="1600" dirty="0" err="1" smtClean="0"/>
              <a:t>Тзап</a:t>
            </a:r>
            <a:r>
              <a:rPr lang="ru-RU" sz="1600" dirty="0" smtClean="0"/>
              <a:t>·Твыв.пр.пар=0</a:t>
            </a:r>
            <a:r>
              <a:rPr lang="ru-RU" sz="1600" dirty="0" smtClean="0"/>
              <a:t>) и необходимо учитывать время задержки самого триггера, на котором реализован регистр.</a:t>
            </a:r>
            <a:endParaRPr lang="ru-RU" sz="1600" dirty="0"/>
          </a:p>
        </p:txBody>
      </p:sp>
      <p:sp>
        <p:nvSpPr>
          <p:cNvPr id="7" name="TextBox 6"/>
          <p:cNvSpPr txBox="1"/>
          <p:nvPr/>
        </p:nvSpPr>
        <p:spPr>
          <a:xfrm>
            <a:off x="1000100" y="4786322"/>
            <a:ext cx="6966715" cy="338554"/>
          </a:xfrm>
          <a:prstGeom prst="rect">
            <a:avLst/>
          </a:prstGeom>
          <a:noFill/>
        </p:spPr>
        <p:txBody>
          <a:bodyPr wrap="none" rtlCol="0">
            <a:spAutoFit/>
          </a:bodyPr>
          <a:lstStyle/>
          <a:p>
            <a:r>
              <a:rPr lang="ru-RU" sz="1600" dirty="0" smtClean="0"/>
              <a:t>Рис. Вывод информации прямым </a:t>
            </a:r>
            <a:r>
              <a:rPr lang="en-GB" sz="1600" dirty="0" smtClean="0"/>
              <a:t>m</a:t>
            </a:r>
            <a:r>
              <a:rPr lang="ru-RU" sz="1600" dirty="0" smtClean="0"/>
              <a:t>-разрядным кодом на </a:t>
            </a:r>
            <a:r>
              <a:rPr lang="en-US" sz="1600" dirty="0" smtClean="0"/>
              <a:t>m</a:t>
            </a:r>
            <a:r>
              <a:rPr lang="ru-RU" sz="1600" dirty="0" smtClean="0"/>
              <a:t>-разрядную шину</a:t>
            </a:r>
            <a:endParaRPr lang="ru-RU" sz="1600"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285728"/>
            <a:ext cx="8358246" cy="830997"/>
          </a:xfrm>
          <a:prstGeom prst="rect">
            <a:avLst/>
          </a:prstGeom>
        </p:spPr>
        <p:txBody>
          <a:bodyPr wrap="square">
            <a:spAutoFit/>
          </a:bodyPr>
          <a:lstStyle/>
          <a:p>
            <a:pPr algn="just"/>
            <a:r>
              <a:rPr lang="ru-RU" sz="1600" dirty="0" smtClean="0"/>
              <a:t>2. Обратным параллельным m-разрядным кодом на m-разрядную шину (в обратном коде на одну шину) (рис. </a:t>
            </a:r>
            <a:r>
              <a:rPr lang="ru-RU" sz="1600" dirty="0" smtClean="0"/>
              <a:t>). </a:t>
            </a:r>
            <a:r>
              <a:rPr lang="ru-RU" sz="1600" dirty="0" smtClean="0"/>
              <a:t>Для вывода </a:t>
            </a:r>
            <a:r>
              <a:rPr lang="ru-RU" sz="1600" dirty="0" smtClean="0"/>
              <a:t>информации </a:t>
            </a:r>
            <a:r>
              <a:rPr lang="ru-RU" sz="1600" dirty="0" smtClean="0"/>
              <a:t>подается сигнал </a:t>
            </a:r>
            <a:r>
              <a:rPr lang="ru-RU" sz="1600" dirty="0" err="1" smtClean="0"/>
              <a:t>Твыв.об.пар</a:t>
            </a:r>
            <a:r>
              <a:rPr lang="ru-RU" sz="1600" dirty="0" smtClean="0"/>
              <a:t> </a:t>
            </a:r>
            <a:r>
              <a:rPr lang="ru-RU" sz="1600" dirty="0" smtClean="0"/>
              <a:t>высокого уровня. При подаче </a:t>
            </a:r>
            <a:r>
              <a:rPr lang="ru-RU" sz="1600" dirty="0" smtClean="0"/>
              <a:t>управляющих </a:t>
            </a:r>
            <a:r>
              <a:rPr lang="ru-RU" sz="1600" dirty="0" smtClean="0"/>
              <a:t>сигналов должно соблюдаться условие </a:t>
            </a:r>
            <a:r>
              <a:rPr lang="ru-RU" sz="1600" dirty="0" err="1" smtClean="0"/>
              <a:t>Тзап</a:t>
            </a:r>
            <a:r>
              <a:rPr lang="ru-RU" sz="1600" dirty="0" smtClean="0"/>
              <a:t>·</a:t>
            </a:r>
            <a:r>
              <a:rPr lang="ru-RU" sz="1600" dirty="0" err="1" smtClean="0"/>
              <a:t>Твыв</a:t>
            </a:r>
            <a:r>
              <a:rPr lang="ru-RU" sz="1600" dirty="0" smtClean="0"/>
              <a:t> </a:t>
            </a:r>
            <a:r>
              <a:rPr lang="ru-RU" sz="1600" dirty="0" err="1" smtClean="0"/>
              <a:t>об.пар</a:t>
            </a:r>
            <a:r>
              <a:rPr lang="ru-RU" sz="1600" dirty="0" smtClean="0"/>
              <a:t> = 0. </a:t>
            </a:r>
            <a:endParaRPr lang="ru-RU" sz="1600" dirty="0"/>
          </a:p>
        </p:txBody>
      </p:sp>
      <p:pic>
        <p:nvPicPr>
          <p:cNvPr id="47106" name="Picture 2"/>
          <p:cNvPicPr>
            <a:picLocks noChangeAspect="1" noChangeArrowheads="1"/>
          </p:cNvPicPr>
          <p:nvPr/>
        </p:nvPicPr>
        <p:blipFill>
          <a:blip r:embed="rId2"/>
          <a:srcRect b="23775"/>
          <a:stretch>
            <a:fillRect/>
          </a:stretch>
        </p:blipFill>
        <p:spPr bwMode="auto">
          <a:xfrm>
            <a:off x="1285852" y="1214422"/>
            <a:ext cx="6187626" cy="2000264"/>
          </a:xfrm>
          <a:prstGeom prst="rect">
            <a:avLst/>
          </a:prstGeom>
          <a:noFill/>
          <a:ln w="9525">
            <a:noFill/>
            <a:miter lim="800000"/>
            <a:headEnd/>
            <a:tailEnd/>
          </a:ln>
          <a:effectLst/>
        </p:spPr>
      </p:pic>
      <p:sp>
        <p:nvSpPr>
          <p:cNvPr id="6" name="TextBox 5"/>
          <p:cNvSpPr txBox="1"/>
          <p:nvPr/>
        </p:nvSpPr>
        <p:spPr>
          <a:xfrm>
            <a:off x="1640266" y="3286124"/>
            <a:ext cx="5432064" cy="338554"/>
          </a:xfrm>
          <a:prstGeom prst="rect">
            <a:avLst/>
          </a:prstGeom>
          <a:noFill/>
        </p:spPr>
        <p:txBody>
          <a:bodyPr wrap="none" rtlCol="0">
            <a:spAutoFit/>
          </a:bodyPr>
          <a:lstStyle/>
          <a:p>
            <a:r>
              <a:rPr lang="ru-RU" sz="1600" dirty="0" smtClean="0"/>
              <a:t>Рис. Вывод информации обратным </a:t>
            </a:r>
            <a:r>
              <a:rPr lang="en-GB" sz="1600" dirty="0" smtClean="0"/>
              <a:t>m</a:t>
            </a:r>
            <a:r>
              <a:rPr lang="ru-RU" sz="1600" dirty="0" smtClean="0"/>
              <a:t>-разрядным кодом на </a:t>
            </a:r>
            <a:endParaRPr lang="ru-RU" sz="1600"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285728"/>
            <a:ext cx="8286808" cy="1815882"/>
          </a:xfrm>
          <a:prstGeom prst="rect">
            <a:avLst/>
          </a:prstGeom>
        </p:spPr>
        <p:txBody>
          <a:bodyPr wrap="square">
            <a:spAutoFit/>
          </a:bodyPr>
          <a:lstStyle/>
          <a:p>
            <a:pPr algn="just"/>
            <a:r>
              <a:rPr lang="ru-RU" sz="1600" dirty="0" smtClean="0"/>
              <a:t>3. Прямым или обратным параллельным m-разрядным кодом на m-разрядную шину (рис. </a:t>
            </a:r>
            <a:r>
              <a:rPr lang="ru-RU" sz="1600" dirty="0" smtClean="0"/>
              <a:t>). </a:t>
            </a:r>
            <a:r>
              <a:rPr lang="ru-RU" sz="1600" dirty="0" smtClean="0"/>
              <a:t>Сигналы </a:t>
            </a:r>
            <a:r>
              <a:rPr lang="ru-RU" sz="1600" dirty="0" err="1" smtClean="0"/>
              <a:t>Твыв.пр</a:t>
            </a:r>
            <a:r>
              <a:rPr lang="ru-RU" sz="1600" dirty="0" smtClean="0"/>
              <a:t> и </a:t>
            </a:r>
            <a:r>
              <a:rPr lang="ru-RU" sz="1600" dirty="0" err="1" smtClean="0"/>
              <a:t>Твыв.обр</a:t>
            </a:r>
            <a:r>
              <a:rPr lang="ru-RU" sz="1600" dirty="0" smtClean="0"/>
              <a:t> подаваться вместе не могут, то есть должно соблюдаться условие </a:t>
            </a:r>
            <a:r>
              <a:rPr lang="ru-RU" sz="1600" dirty="0" err="1" smtClean="0"/>
              <a:t>Твыв.пр</a:t>
            </a:r>
            <a:r>
              <a:rPr lang="ru-RU" sz="1600" dirty="0" smtClean="0"/>
              <a:t>·</a:t>
            </a:r>
            <a:r>
              <a:rPr lang="ru-RU" sz="1600" dirty="0" err="1" smtClean="0"/>
              <a:t>Твыв</a:t>
            </a:r>
            <a:r>
              <a:rPr lang="ru-RU" sz="1600" dirty="0" err="1" smtClean="0"/>
              <a:t>.</a:t>
            </a:r>
            <a:r>
              <a:rPr lang="ru-RU" sz="1600" dirty="0" err="1" smtClean="0"/>
              <a:t>обр</a:t>
            </a:r>
            <a:r>
              <a:rPr lang="ru-RU" sz="1600" dirty="0" smtClean="0"/>
              <a:t> </a:t>
            </a:r>
            <a:r>
              <a:rPr lang="ru-RU" sz="1600" dirty="0" smtClean="0"/>
              <a:t>= 0. Кроме этого, сигналы вывода должны подаваться после сигнала </a:t>
            </a:r>
            <a:r>
              <a:rPr lang="ru-RU" sz="1600" dirty="0" smtClean="0"/>
              <a:t>записи </a:t>
            </a:r>
            <a:r>
              <a:rPr lang="ru-RU" sz="1600" dirty="0" smtClean="0"/>
              <a:t>(в составе примера показана запись параллельным прямым </a:t>
            </a:r>
            <a:r>
              <a:rPr lang="ru-RU" sz="1600" dirty="0" smtClean="0"/>
              <a:t>кодом</a:t>
            </a:r>
            <a:r>
              <a:rPr lang="ru-RU" sz="1600" dirty="0" smtClean="0"/>
              <a:t>) с учетом задержки триггера (в данном примере триггер D</a:t>
            </a:r>
            <a:r>
              <a:rPr lang="ru-RU" sz="1600" dirty="0" smtClean="0"/>
              <a:t>). В </a:t>
            </a:r>
            <a:r>
              <a:rPr lang="ru-RU" sz="1600" dirty="0" smtClean="0"/>
              <a:t>зависимости от поданного в данный момент времени сигнала вывода выход </a:t>
            </a:r>
            <a:r>
              <a:rPr lang="ru-RU" sz="1600" dirty="0" err="1" smtClean="0"/>
              <a:t>Yi</a:t>
            </a:r>
            <a:r>
              <a:rPr lang="ru-RU" sz="1600" dirty="0" smtClean="0"/>
              <a:t> соответствует прямому (</a:t>
            </a:r>
            <a:r>
              <a:rPr lang="ru-RU" sz="1600" dirty="0" err="1" smtClean="0"/>
              <a:t>Qi</a:t>
            </a:r>
            <a:r>
              <a:rPr lang="ru-RU" sz="1600" dirty="0" smtClean="0"/>
              <a:t>) или обратному (–</a:t>
            </a:r>
            <a:r>
              <a:rPr lang="ru-RU" sz="1600" dirty="0" err="1" smtClean="0"/>
              <a:t>Qi</a:t>
            </a:r>
            <a:r>
              <a:rPr lang="ru-RU" sz="1600" dirty="0" smtClean="0"/>
              <a:t>) кодам.</a:t>
            </a:r>
            <a:endParaRPr lang="ru-RU" sz="1600" dirty="0"/>
          </a:p>
        </p:txBody>
      </p:sp>
      <p:pic>
        <p:nvPicPr>
          <p:cNvPr id="48130" name="Picture 2"/>
          <p:cNvPicPr>
            <a:picLocks noChangeAspect="1" noChangeArrowheads="1"/>
          </p:cNvPicPr>
          <p:nvPr/>
        </p:nvPicPr>
        <p:blipFill>
          <a:blip r:embed="rId2"/>
          <a:srcRect b="15625"/>
          <a:stretch>
            <a:fillRect/>
          </a:stretch>
        </p:blipFill>
        <p:spPr bwMode="auto">
          <a:xfrm>
            <a:off x="1428728" y="2071678"/>
            <a:ext cx="5842008" cy="2857512"/>
          </a:xfrm>
          <a:prstGeom prst="rect">
            <a:avLst/>
          </a:prstGeom>
          <a:noFill/>
          <a:ln w="9525">
            <a:noFill/>
            <a:miter lim="800000"/>
            <a:headEnd/>
            <a:tailEnd/>
          </a:ln>
          <a:effectLst/>
        </p:spPr>
      </p:pic>
      <p:sp>
        <p:nvSpPr>
          <p:cNvPr id="6" name="TextBox 5"/>
          <p:cNvSpPr txBox="1"/>
          <p:nvPr/>
        </p:nvSpPr>
        <p:spPr>
          <a:xfrm>
            <a:off x="1357290" y="5143512"/>
            <a:ext cx="6278450" cy="338554"/>
          </a:xfrm>
          <a:prstGeom prst="rect">
            <a:avLst/>
          </a:prstGeom>
          <a:noFill/>
        </p:spPr>
        <p:txBody>
          <a:bodyPr wrap="none" rtlCol="0">
            <a:spAutoFit/>
          </a:bodyPr>
          <a:lstStyle/>
          <a:p>
            <a:r>
              <a:rPr lang="ru-RU" sz="1600" dirty="0" smtClean="0"/>
              <a:t>Рис. Вывод информации прямым или обратным </a:t>
            </a:r>
            <a:r>
              <a:rPr lang="en-GB" sz="1600" dirty="0" smtClean="0"/>
              <a:t>m</a:t>
            </a:r>
            <a:r>
              <a:rPr lang="ru-RU" sz="1600" dirty="0" smtClean="0"/>
              <a:t>-разрядным кодом</a:t>
            </a:r>
            <a:endParaRPr lang="ru-RU" sz="1600"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501122" cy="1323439"/>
          </a:xfrm>
          <a:prstGeom prst="rect">
            <a:avLst/>
          </a:prstGeom>
        </p:spPr>
        <p:txBody>
          <a:bodyPr wrap="square">
            <a:spAutoFit/>
          </a:bodyPr>
          <a:lstStyle/>
          <a:p>
            <a:pPr algn="just"/>
            <a:r>
              <a:rPr lang="ru-RU" sz="1600" dirty="0" smtClean="0"/>
              <a:t>4. </a:t>
            </a:r>
            <a:r>
              <a:rPr lang="ru-RU" sz="1600" dirty="0" err="1" smtClean="0"/>
              <a:t>Парафазным</a:t>
            </a:r>
            <a:r>
              <a:rPr lang="ru-RU" sz="1600" dirty="0" smtClean="0"/>
              <a:t> m-разрядным кодом (прямой m-разрядный код на одну шину, обратный m-разрядный код – на другую шину). Из рис</a:t>
            </a:r>
            <a:r>
              <a:rPr lang="ru-RU" sz="1600" dirty="0" smtClean="0"/>
              <a:t>. </a:t>
            </a:r>
            <a:r>
              <a:rPr lang="ru-RU" sz="1600" dirty="0" smtClean="0"/>
              <a:t>видно, что при подаче управляющего сигнала </a:t>
            </a:r>
            <a:r>
              <a:rPr lang="ru-RU" sz="1600" dirty="0" err="1" smtClean="0"/>
              <a:t>Твыв.параф</a:t>
            </a:r>
            <a:r>
              <a:rPr lang="ru-RU" sz="1600" dirty="0" smtClean="0"/>
              <a:t>. </a:t>
            </a:r>
            <a:r>
              <a:rPr lang="ru-RU" sz="1600" dirty="0" smtClean="0"/>
              <a:t>на </a:t>
            </a:r>
            <a:r>
              <a:rPr lang="ru-RU" sz="1600" dirty="0" smtClean="0"/>
              <a:t>одну </a:t>
            </a:r>
            <a:r>
              <a:rPr lang="ru-RU" sz="1600" dirty="0" smtClean="0"/>
              <a:t>m-разрядную шину выводится прямой код числа, а на вторую </a:t>
            </a:r>
            <a:r>
              <a:rPr lang="ru-RU" sz="1600" dirty="0" err="1" smtClean="0"/>
              <a:t>m</a:t>
            </a:r>
            <a:r>
              <a:rPr lang="ru-RU" sz="1600" dirty="0" smtClean="0"/>
              <a:t>- разрядную шину выводится обратный код числа. Для корректной работы схемы должно соблюдаться условие </a:t>
            </a:r>
            <a:r>
              <a:rPr lang="ru-RU" sz="1600" dirty="0" err="1" smtClean="0"/>
              <a:t>Тзап</a:t>
            </a:r>
            <a:r>
              <a:rPr lang="ru-RU" sz="1600" dirty="0" smtClean="0"/>
              <a:t> </a:t>
            </a:r>
            <a:r>
              <a:rPr lang="ru-RU" sz="1600" dirty="0" smtClean="0"/>
              <a:t>·</a:t>
            </a:r>
            <a:r>
              <a:rPr lang="ru-RU" sz="1600" dirty="0" err="1" smtClean="0"/>
              <a:t>Твыв.параф</a:t>
            </a:r>
            <a:r>
              <a:rPr lang="ru-RU" sz="1600" dirty="0" smtClean="0"/>
              <a:t> </a:t>
            </a:r>
            <a:r>
              <a:rPr lang="ru-RU" sz="1600" dirty="0" smtClean="0"/>
              <a:t>= 0. </a:t>
            </a:r>
            <a:endParaRPr lang="ru-RU" sz="1600" dirty="0"/>
          </a:p>
        </p:txBody>
      </p:sp>
      <p:pic>
        <p:nvPicPr>
          <p:cNvPr id="49154" name="Picture 2"/>
          <p:cNvPicPr>
            <a:picLocks noChangeAspect="1" noChangeArrowheads="1"/>
          </p:cNvPicPr>
          <p:nvPr/>
        </p:nvPicPr>
        <p:blipFill>
          <a:blip r:embed="rId2"/>
          <a:srcRect b="13190"/>
          <a:stretch>
            <a:fillRect/>
          </a:stretch>
        </p:blipFill>
        <p:spPr bwMode="auto">
          <a:xfrm>
            <a:off x="642910" y="1571612"/>
            <a:ext cx="6931023" cy="3071834"/>
          </a:xfrm>
          <a:prstGeom prst="rect">
            <a:avLst/>
          </a:prstGeom>
          <a:noFill/>
          <a:ln w="9525">
            <a:noFill/>
            <a:miter lim="800000"/>
            <a:headEnd/>
            <a:tailEnd/>
          </a:ln>
          <a:effectLst/>
        </p:spPr>
      </p:pic>
      <p:sp>
        <p:nvSpPr>
          <p:cNvPr id="6" name="TextBox 5"/>
          <p:cNvSpPr txBox="1"/>
          <p:nvPr/>
        </p:nvSpPr>
        <p:spPr>
          <a:xfrm>
            <a:off x="1714480" y="4643446"/>
            <a:ext cx="5352491" cy="338554"/>
          </a:xfrm>
          <a:prstGeom prst="rect">
            <a:avLst/>
          </a:prstGeom>
          <a:noFill/>
        </p:spPr>
        <p:txBody>
          <a:bodyPr wrap="none" rtlCol="0">
            <a:spAutoFit/>
          </a:bodyPr>
          <a:lstStyle/>
          <a:p>
            <a:r>
              <a:rPr lang="ru-RU" sz="1600" dirty="0" smtClean="0"/>
              <a:t>Рис. Вывод информации </a:t>
            </a:r>
            <a:r>
              <a:rPr lang="ru-RU" sz="1600" dirty="0" err="1" smtClean="0"/>
              <a:t>парафазным</a:t>
            </a:r>
            <a:r>
              <a:rPr lang="ru-RU" sz="1600" dirty="0" smtClean="0"/>
              <a:t> </a:t>
            </a:r>
            <a:r>
              <a:rPr lang="en-GB" sz="1600" dirty="0" smtClean="0"/>
              <a:t>m-</a:t>
            </a:r>
            <a:r>
              <a:rPr lang="ru-RU" sz="1600" dirty="0" smtClean="0"/>
              <a:t>разрядным кодом</a:t>
            </a:r>
            <a:endParaRPr lang="ru-RU" sz="1600" dirty="0"/>
          </a:p>
        </p:txBody>
      </p:sp>
    </p:spTree>
  </p:cSld>
  <p:clrMapOvr>
    <a:masterClrMapping/>
  </p:clrMapOv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56387</TotalTime>
  <Words>2077</Words>
  <PresentationFormat>Экран (4:3)</PresentationFormat>
  <Paragraphs>226</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Пользователь Windows</cp:lastModifiedBy>
  <cp:revision>264</cp:revision>
  <dcterms:created xsi:type="dcterms:W3CDTF">2024-11-01T06:20:59Z</dcterms:created>
  <dcterms:modified xsi:type="dcterms:W3CDTF">2025-04-07T11:52:56Z</dcterms:modified>
</cp:coreProperties>
</file>